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5" r:id="rId19"/>
    <p:sldId id="276" r:id="rId20"/>
    <p:sldId id="277" r:id="rId21"/>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Roboto" panose="02000000000000000000" pitchFamily="2" charset="0"/>
      <p:regular r:id="rId26"/>
    </p:embeddedFont>
    <p:embeddedFont>
      <p:font typeface="Roboto Bold" panose="02000000000000000000" charset="0"/>
      <p:regular r:id="rId27"/>
    </p:embeddedFont>
    <p:embeddedFont>
      <p:font typeface="Roboto Italics" panose="020B0600000101010101"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71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C2CB"/>
        </a:solidFill>
        <a:effectLst/>
      </p:bgPr>
    </p:bg>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FFFFFF"/>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FFFFFF"/>
            </a:solidFill>
            <a:prstDash val="solid"/>
            <a:headEnd type="none" w="sm" len="sm"/>
            <a:tailEnd type="none" w="sm" len="sm"/>
          </a:ln>
        </p:spPr>
      </p:sp>
      <p:pic>
        <p:nvPicPr>
          <p:cNvPr id="4" name="Picture 4"/>
          <p:cNvPicPr>
            <a:picLocks noChangeAspect="1"/>
          </p:cNvPicPr>
          <p:nvPr/>
        </p:nvPicPr>
        <p:blipFill>
          <a:blip r:embed="rId2">
            <a:alphaModFix amt="29000"/>
          </a:blip>
          <a:srcRect/>
          <a:stretch>
            <a:fillRect/>
          </a:stretch>
        </p:blipFill>
        <p:spPr>
          <a:xfrm>
            <a:off x="11087674" y="3502548"/>
            <a:ext cx="7516860" cy="7520968"/>
          </a:xfrm>
          <a:prstGeom prst="rect">
            <a:avLst/>
          </a:prstGeom>
        </p:spPr>
      </p:pic>
      <p:sp>
        <p:nvSpPr>
          <p:cNvPr id="5" name="TextBox 5"/>
          <p:cNvSpPr txBox="1"/>
          <p:nvPr/>
        </p:nvSpPr>
        <p:spPr>
          <a:xfrm>
            <a:off x="1028700" y="9229725"/>
            <a:ext cx="7218980" cy="346639"/>
          </a:xfrm>
          <a:prstGeom prst="rect">
            <a:avLst/>
          </a:prstGeom>
        </p:spPr>
        <p:txBody>
          <a:bodyPr lIns="0" tIns="0" rIns="0" bIns="0" rtlCol="0" anchor="t">
            <a:spAutoFit/>
          </a:bodyPr>
          <a:lstStyle/>
          <a:p>
            <a:pPr>
              <a:lnSpc>
                <a:spcPts val="2732"/>
              </a:lnSpc>
              <a:spcBef>
                <a:spcPct val="0"/>
              </a:spcBef>
            </a:pPr>
            <a:r>
              <a:rPr lang="en-US" sz="2101">
                <a:solidFill>
                  <a:srgbClr val="FFFFFF"/>
                </a:solidFill>
                <a:latin typeface="Roboto"/>
              </a:rPr>
              <a:t>Heavenly Culture, World Peace, Restoration of Light</a:t>
            </a:r>
          </a:p>
        </p:txBody>
      </p:sp>
      <p:grpSp>
        <p:nvGrpSpPr>
          <p:cNvPr id="6" name="Group 6"/>
          <p:cNvGrpSpPr/>
          <p:nvPr/>
        </p:nvGrpSpPr>
        <p:grpSpPr>
          <a:xfrm>
            <a:off x="1028700" y="2430164"/>
            <a:ext cx="10058974" cy="6828136"/>
            <a:chOff x="0" y="0"/>
            <a:chExt cx="13411966" cy="9104182"/>
          </a:xfrm>
        </p:grpSpPr>
        <p:sp>
          <p:nvSpPr>
            <p:cNvPr id="7" name="TextBox 7"/>
            <p:cNvSpPr txBox="1"/>
            <p:nvPr/>
          </p:nvSpPr>
          <p:spPr>
            <a:xfrm>
              <a:off x="0" y="95250"/>
              <a:ext cx="13411966" cy="8269817"/>
            </a:xfrm>
            <a:prstGeom prst="rect">
              <a:avLst/>
            </a:prstGeom>
          </p:spPr>
          <p:txBody>
            <a:bodyPr lIns="0" tIns="0" rIns="0" bIns="0" rtlCol="0" anchor="t">
              <a:spAutoFit/>
            </a:bodyPr>
            <a:lstStyle/>
            <a:p>
              <a:pPr>
                <a:lnSpc>
                  <a:spcPts val="12100"/>
                </a:lnSpc>
              </a:pPr>
              <a:r>
                <a:rPr lang="en-US" sz="10000" dirty="0">
                  <a:solidFill>
                    <a:srgbClr val="FFFFFF"/>
                  </a:solidFill>
                  <a:latin typeface="Roboto Bold"/>
                </a:rPr>
                <a:t>Lesson 1</a:t>
              </a:r>
            </a:p>
            <a:p>
              <a:pPr>
                <a:lnSpc>
                  <a:spcPts val="12100"/>
                </a:lnSpc>
              </a:pPr>
              <a:r>
                <a:rPr lang="en-US" sz="10000" dirty="0">
                  <a:solidFill>
                    <a:srgbClr val="FFFFFF"/>
                  </a:solidFill>
                  <a:latin typeface="Roboto Bold"/>
                </a:rPr>
                <a:t>Democracy</a:t>
              </a:r>
            </a:p>
            <a:p>
              <a:pPr>
                <a:lnSpc>
                  <a:spcPts val="12100"/>
                </a:lnSpc>
              </a:pPr>
              <a:endParaRPr lang="en-US" sz="10000" dirty="0">
                <a:solidFill>
                  <a:srgbClr val="FFFFFF"/>
                </a:solidFill>
                <a:latin typeface="Roboto Bold"/>
              </a:endParaRPr>
            </a:p>
            <a:p>
              <a:pPr>
                <a:lnSpc>
                  <a:spcPts val="12100"/>
                </a:lnSpc>
              </a:pPr>
              <a:endParaRPr lang="en-US" sz="10000" dirty="0">
                <a:solidFill>
                  <a:srgbClr val="FFFFFF"/>
                </a:solidFill>
                <a:latin typeface="Roboto Bold"/>
              </a:endParaRPr>
            </a:p>
          </p:txBody>
        </p:sp>
        <p:sp>
          <p:nvSpPr>
            <p:cNvPr id="8" name="TextBox 8"/>
            <p:cNvSpPr txBox="1"/>
            <p:nvPr/>
          </p:nvSpPr>
          <p:spPr>
            <a:xfrm>
              <a:off x="0" y="8462409"/>
              <a:ext cx="13411966" cy="641773"/>
            </a:xfrm>
            <a:prstGeom prst="rect">
              <a:avLst/>
            </a:prstGeom>
          </p:spPr>
          <p:txBody>
            <a:bodyPr lIns="0" tIns="0" rIns="0" bIns="0" rtlCol="0" anchor="t">
              <a:spAutoFit/>
            </a:bodyPr>
            <a:lstStyle/>
            <a:p>
              <a:pPr>
                <a:lnSpc>
                  <a:spcPts val="3920"/>
                </a:lnSpc>
              </a:pPr>
              <a:r>
                <a:rPr lang="en-US" sz="2800">
                  <a:solidFill>
                    <a:srgbClr val="FFFFFF"/>
                  </a:solidFill>
                  <a:latin typeface="Roboto"/>
                </a:rPr>
                <a:t>Civics and Global Citizenship</a:t>
              </a:r>
            </a:p>
          </p:txBody>
        </p:sp>
      </p:grpSp>
      <p:sp>
        <p:nvSpPr>
          <p:cNvPr id="9" name="TextBox 9"/>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FFFFFF"/>
                </a:solidFill>
                <a:latin typeface="Roboto Bold"/>
              </a:rPr>
              <a:t>HWPL PEACE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pic>
        <p:nvPicPr>
          <p:cNvPr id="4" name="Picture 4"/>
          <p:cNvPicPr>
            <a:picLocks noChangeAspect="1"/>
          </p:cNvPicPr>
          <p:nvPr/>
        </p:nvPicPr>
        <p:blipFill>
          <a:blip r:embed="rId2"/>
          <a:srcRect/>
          <a:stretch>
            <a:fillRect/>
          </a:stretch>
        </p:blipFill>
        <p:spPr>
          <a:xfrm>
            <a:off x="9485222" y="3430825"/>
            <a:ext cx="7774078" cy="6231196"/>
          </a:xfrm>
          <a:prstGeom prst="rect">
            <a:avLst/>
          </a:prstGeom>
        </p:spPr>
      </p:pic>
      <p:sp>
        <p:nvSpPr>
          <p:cNvPr id="5" name="TextBox 5"/>
          <p:cNvSpPr txBox="1"/>
          <p:nvPr/>
        </p:nvSpPr>
        <p:spPr>
          <a:xfrm>
            <a:off x="3996382" y="2453151"/>
            <a:ext cx="13262918" cy="2295525"/>
          </a:xfrm>
          <a:prstGeom prst="rect">
            <a:avLst/>
          </a:prstGeom>
        </p:spPr>
        <p:txBody>
          <a:bodyPr lIns="0" tIns="0" rIns="0" bIns="0" rtlCol="0" anchor="t">
            <a:spAutoFit/>
          </a:bodyPr>
          <a:lstStyle/>
          <a:p>
            <a:pPr>
              <a:lnSpc>
                <a:spcPts val="6000"/>
              </a:lnSpc>
            </a:pPr>
            <a:r>
              <a:rPr lang="en-US" sz="5000" dirty="0">
                <a:solidFill>
                  <a:srgbClr val="00C2CB"/>
                </a:solidFill>
                <a:latin typeface="Roboto Bold"/>
              </a:rPr>
              <a:t>Direct democracy and representative democracy</a:t>
            </a:r>
          </a:p>
          <a:p>
            <a:pPr>
              <a:lnSpc>
                <a:spcPts val="6000"/>
              </a:lnSpc>
            </a:pPr>
            <a:endParaRPr lang="en-US" sz="5000" dirty="0">
              <a:solidFill>
                <a:srgbClr val="00C2CB"/>
              </a:solidFill>
              <a:latin typeface="Roboto Bold"/>
            </a:endParaRPr>
          </a:p>
        </p:txBody>
      </p:sp>
      <p:sp>
        <p:nvSpPr>
          <p:cNvPr id="6" name="TextBox 6"/>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7" name="TextBox 7"/>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8" name="TextBox 8"/>
          <p:cNvSpPr txBox="1"/>
          <p:nvPr/>
        </p:nvSpPr>
        <p:spPr>
          <a:xfrm>
            <a:off x="1028700" y="2503939"/>
            <a:ext cx="2762123" cy="720737"/>
          </a:xfrm>
          <a:prstGeom prst="rect">
            <a:avLst/>
          </a:prstGeom>
        </p:spPr>
        <p:txBody>
          <a:bodyPr lIns="0" tIns="0" rIns="0" bIns="0" rtlCol="0" anchor="t">
            <a:spAutoFit/>
          </a:bodyPr>
          <a:lstStyle/>
          <a:p>
            <a:pPr>
              <a:lnSpc>
                <a:spcPts val="5501"/>
              </a:lnSpc>
            </a:pPr>
            <a:r>
              <a:rPr lang="en-US" sz="5000">
                <a:solidFill>
                  <a:srgbClr val="00C2CB"/>
                </a:solidFill>
                <a:latin typeface="Roboto Bold"/>
              </a:rPr>
              <a:t>PART 03.</a:t>
            </a:r>
          </a:p>
        </p:txBody>
      </p:sp>
      <p:sp>
        <p:nvSpPr>
          <p:cNvPr id="9" name="TextBox 9"/>
          <p:cNvSpPr txBox="1"/>
          <p:nvPr/>
        </p:nvSpPr>
        <p:spPr>
          <a:xfrm>
            <a:off x="1028700" y="4556588"/>
            <a:ext cx="8456522" cy="1800225"/>
          </a:xfrm>
          <a:prstGeom prst="rect">
            <a:avLst/>
          </a:prstGeom>
        </p:spPr>
        <p:txBody>
          <a:bodyPr lIns="0" tIns="0" rIns="0" bIns="0" rtlCol="0" anchor="t">
            <a:spAutoFit/>
          </a:bodyPr>
          <a:lstStyle/>
          <a:p>
            <a:pPr>
              <a:lnSpc>
                <a:spcPts val="4799"/>
              </a:lnSpc>
            </a:pPr>
            <a:r>
              <a:rPr lang="en-US" sz="3000" dirty="0" err="1">
                <a:solidFill>
                  <a:srgbClr val="202020"/>
                </a:solidFill>
                <a:latin typeface="Roboto"/>
              </a:rPr>
              <a:t>DemoDirect</a:t>
            </a:r>
            <a:r>
              <a:rPr lang="en-US" sz="3000" dirty="0">
                <a:solidFill>
                  <a:srgbClr val="202020"/>
                </a:solidFill>
                <a:latin typeface="Roboto"/>
              </a:rPr>
              <a:t> democracy refers to the direct participation of the people in national policymaking. </a:t>
            </a:r>
          </a:p>
        </p:txBody>
      </p:sp>
      <p:sp>
        <p:nvSpPr>
          <p:cNvPr id="10" name="TextBox 10"/>
          <p:cNvSpPr txBox="1"/>
          <p:nvPr/>
        </p:nvSpPr>
        <p:spPr>
          <a:xfrm>
            <a:off x="9421549" y="9614396"/>
            <a:ext cx="8456522" cy="382270"/>
          </a:xfrm>
          <a:prstGeom prst="rect">
            <a:avLst/>
          </a:prstGeom>
        </p:spPr>
        <p:txBody>
          <a:bodyPr lIns="0" tIns="0" rIns="0" bIns="0" rtlCol="0" anchor="t">
            <a:spAutoFit/>
          </a:bodyPr>
          <a:lstStyle/>
          <a:p>
            <a:pPr algn="ctr">
              <a:lnSpc>
                <a:spcPts val="3079"/>
              </a:lnSpc>
              <a:spcBef>
                <a:spcPct val="0"/>
              </a:spcBef>
            </a:pPr>
            <a:r>
              <a:rPr lang="en-US" sz="2199" dirty="0">
                <a:solidFill>
                  <a:srgbClr val="000000"/>
                </a:solidFill>
                <a:latin typeface="Roboto Italics"/>
              </a:rPr>
              <a:t>The School of Athens" by </a:t>
            </a:r>
            <a:r>
              <a:rPr lang="en-US" sz="2199" dirty="0" err="1">
                <a:solidFill>
                  <a:srgbClr val="000000"/>
                </a:solidFill>
                <a:latin typeface="Roboto Italics"/>
              </a:rPr>
              <a:t>Raffaello</a:t>
            </a:r>
            <a:r>
              <a:rPr lang="en-US" sz="2199" dirty="0">
                <a:solidFill>
                  <a:srgbClr val="000000"/>
                </a:solidFill>
                <a:latin typeface="Roboto Italics"/>
              </a:rPr>
              <a:t> </a:t>
            </a:r>
            <a:r>
              <a:rPr lang="en-US" sz="2199" dirty="0" err="1">
                <a:solidFill>
                  <a:srgbClr val="000000"/>
                </a:solidFill>
                <a:latin typeface="Roboto Italics"/>
              </a:rPr>
              <a:t>Sanzio</a:t>
            </a:r>
            <a:r>
              <a:rPr lang="en-US" sz="2199" dirty="0">
                <a:solidFill>
                  <a:srgbClr val="000000"/>
                </a:solidFill>
                <a:latin typeface="Roboto Italics"/>
              </a:rPr>
              <a:t> da Urbino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pic>
        <p:nvPicPr>
          <p:cNvPr id="4" name="Picture 4"/>
          <p:cNvPicPr>
            <a:picLocks noChangeAspect="1"/>
          </p:cNvPicPr>
          <p:nvPr/>
        </p:nvPicPr>
        <p:blipFill>
          <a:blip r:embed="rId2"/>
          <a:srcRect/>
          <a:stretch>
            <a:fillRect/>
          </a:stretch>
        </p:blipFill>
        <p:spPr>
          <a:xfrm>
            <a:off x="9699622" y="3527261"/>
            <a:ext cx="7559678" cy="6259179"/>
          </a:xfrm>
          <a:prstGeom prst="rect">
            <a:avLst/>
          </a:prstGeom>
        </p:spPr>
      </p:pic>
      <p:sp>
        <p:nvSpPr>
          <p:cNvPr id="5" name="TextBox 5"/>
          <p:cNvSpPr txBox="1"/>
          <p:nvPr/>
        </p:nvSpPr>
        <p:spPr>
          <a:xfrm>
            <a:off x="3996382" y="2453151"/>
            <a:ext cx="13262918" cy="2295525"/>
          </a:xfrm>
          <a:prstGeom prst="rect">
            <a:avLst/>
          </a:prstGeom>
        </p:spPr>
        <p:txBody>
          <a:bodyPr lIns="0" tIns="0" rIns="0" bIns="0" rtlCol="0" anchor="t">
            <a:spAutoFit/>
          </a:bodyPr>
          <a:lstStyle/>
          <a:p>
            <a:pPr>
              <a:lnSpc>
                <a:spcPts val="6000"/>
              </a:lnSpc>
            </a:pPr>
            <a:r>
              <a:rPr lang="en-US" sz="5000" dirty="0">
                <a:solidFill>
                  <a:srgbClr val="00C2CB"/>
                </a:solidFill>
                <a:latin typeface="Roboto Bold"/>
              </a:rPr>
              <a:t>Direct democracy and representative democracy</a:t>
            </a:r>
          </a:p>
          <a:p>
            <a:pPr>
              <a:lnSpc>
                <a:spcPts val="6000"/>
              </a:lnSpc>
            </a:pPr>
            <a:endParaRPr lang="en-US" sz="5000" dirty="0">
              <a:solidFill>
                <a:srgbClr val="00C2CB"/>
              </a:solidFill>
              <a:latin typeface="Roboto Bold"/>
            </a:endParaRPr>
          </a:p>
        </p:txBody>
      </p:sp>
      <p:sp>
        <p:nvSpPr>
          <p:cNvPr id="6" name="TextBox 6"/>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7" name="TextBox 7"/>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8" name="TextBox 8"/>
          <p:cNvSpPr txBox="1"/>
          <p:nvPr/>
        </p:nvSpPr>
        <p:spPr>
          <a:xfrm>
            <a:off x="1028700" y="2503939"/>
            <a:ext cx="2762123" cy="720737"/>
          </a:xfrm>
          <a:prstGeom prst="rect">
            <a:avLst/>
          </a:prstGeom>
        </p:spPr>
        <p:txBody>
          <a:bodyPr lIns="0" tIns="0" rIns="0" bIns="0" rtlCol="0" anchor="t">
            <a:spAutoFit/>
          </a:bodyPr>
          <a:lstStyle/>
          <a:p>
            <a:pPr>
              <a:lnSpc>
                <a:spcPts val="5501"/>
              </a:lnSpc>
            </a:pPr>
            <a:r>
              <a:rPr lang="en-US" sz="5000">
                <a:solidFill>
                  <a:srgbClr val="00C2CB"/>
                </a:solidFill>
                <a:latin typeface="Roboto Bold"/>
              </a:rPr>
              <a:t>PART 03.</a:t>
            </a:r>
          </a:p>
        </p:txBody>
      </p:sp>
      <p:sp>
        <p:nvSpPr>
          <p:cNvPr id="9" name="TextBox 9"/>
          <p:cNvSpPr txBox="1"/>
          <p:nvPr/>
        </p:nvSpPr>
        <p:spPr>
          <a:xfrm>
            <a:off x="1028700" y="4556588"/>
            <a:ext cx="8456522" cy="3013646"/>
          </a:xfrm>
          <a:prstGeom prst="rect">
            <a:avLst/>
          </a:prstGeom>
        </p:spPr>
        <p:txBody>
          <a:bodyPr lIns="0" tIns="0" rIns="0" bIns="0" rtlCol="0" anchor="t">
            <a:spAutoFit/>
          </a:bodyPr>
          <a:lstStyle/>
          <a:p>
            <a:pPr>
              <a:lnSpc>
                <a:spcPts val="4799"/>
              </a:lnSpc>
            </a:pPr>
            <a:r>
              <a:rPr lang="en-US" sz="3000" dirty="0">
                <a:solidFill>
                  <a:srgbClr val="202020"/>
                </a:solidFill>
                <a:latin typeface="Roboto"/>
              </a:rPr>
              <a:t>Representative democracy is a method in which representatives of the people are elected through elections, and national policies are discussed and handled through the elected representatives. </a:t>
            </a:r>
          </a:p>
          <a:p>
            <a:pPr>
              <a:lnSpc>
                <a:spcPts val="4799"/>
              </a:lnSpc>
            </a:pPr>
            <a:endParaRPr lang="en-US" sz="3000" dirty="0">
              <a:solidFill>
                <a:srgbClr val="202020"/>
              </a:solidFill>
              <a:latin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pic>
        <p:nvPicPr>
          <p:cNvPr id="4" name="Picture 4"/>
          <p:cNvPicPr>
            <a:picLocks noChangeAspect="1"/>
          </p:cNvPicPr>
          <p:nvPr/>
        </p:nvPicPr>
        <p:blipFill>
          <a:blip r:embed="rId2"/>
          <a:srcRect/>
          <a:stretch>
            <a:fillRect/>
          </a:stretch>
        </p:blipFill>
        <p:spPr>
          <a:xfrm>
            <a:off x="11254965" y="4427935"/>
            <a:ext cx="5566815" cy="4481286"/>
          </a:xfrm>
          <a:prstGeom prst="rect">
            <a:avLst/>
          </a:prstGeom>
        </p:spPr>
      </p:pic>
      <p:sp>
        <p:nvSpPr>
          <p:cNvPr id="5" name="TextBox 5"/>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6" name="TextBox 6"/>
          <p:cNvSpPr txBox="1"/>
          <p:nvPr/>
        </p:nvSpPr>
        <p:spPr>
          <a:xfrm>
            <a:off x="1028700" y="8880646"/>
            <a:ext cx="7218980" cy="344784"/>
          </a:xfrm>
          <a:prstGeom prst="rect">
            <a:avLst/>
          </a:prstGeom>
        </p:spPr>
        <p:txBody>
          <a:bodyPr lIns="0" tIns="0" rIns="0" bIns="0" rtlCol="0" anchor="t">
            <a:spAutoFit/>
          </a:bodyPr>
          <a:lstStyle/>
          <a:p>
            <a:pPr>
              <a:lnSpc>
                <a:spcPts val="2732"/>
              </a:lnSpc>
              <a:spcBef>
                <a:spcPct val="0"/>
              </a:spcBef>
            </a:pPr>
            <a:r>
              <a:rPr lang="en-US" sz="2101">
                <a:solidFill>
                  <a:srgbClr val="00C2CB"/>
                </a:solidFill>
                <a:latin typeface="Roboto"/>
              </a:rPr>
              <a:t>Heavenly Culture, World Peace, Restoration of Light</a:t>
            </a:r>
          </a:p>
        </p:txBody>
      </p:sp>
      <p:sp>
        <p:nvSpPr>
          <p:cNvPr id="7" name="TextBox 7"/>
          <p:cNvSpPr txBox="1"/>
          <p:nvPr/>
        </p:nvSpPr>
        <p:spPr>
          <a:xfrm>
            <a:off x="1028700" y="2919810"/>
            <a:ext cx="7886700" cy="3111500"/>
          </a:xfrm>
          <a:prstGeom prst="rect">
            <a:avLst/>
          </a:prstGeom>
        </p:spPr>
        <p:txBody>
          <a:bodyPr wrap="square" lIns="0" tIns="0" rIns="0" bIns="0" rtlCol="0" anchor="t">
            <a:spAutoFit/>
          </a:bodyPr>
          <a:lstStyle/>
          <a:p>
            <a:pPr>
              <a:lnSpc>
                <a:spcPts val="12100"/>
              </a:lnSpc>
            </a:pPr>
            <a:r>
              <a:rPr lang="en-US" sz="10000" dirty="0">
                <a:solidFill>
                  <a:srgbClr val="00C2CB"/>
                </a:solidFill>
                <a:latin typeface="Roboto Bold"/>
              </a:rPr>
              <a:t>Reviewing the Lesson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62050" y="4782010"/>
            <a:ext cx="2057400" cy="2057400"/>
          </a:xfrm>
          <a:prstGeom prst="rect">
            <a:avLst/>
          </a:prstGeom>
        </p:spPr>
      </p:pic>
      <p:sp>
        <p:nvSpPr>
          <p:cNvPr id="5" name="TextBox 5"/>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6" name="TextBox 6"/>
          <p:cNvSpPr txBox="1"/>
          <p:nvPr/>
        </p:nvSpPr>
        <p:spPr>
          <a:xfrm>
            <a:off x="3863530" y="4691292"/>
            <a:ext cx="13025386" cy="1776127"/>
          </a:xfrm>
          <a:prstGeom prst="rect">
            <a:avLst/>
          </a:prstGeom>
        </p:spPr>
        <p:txBody>
          <a:bodyPr lIns="0" tIns="0" rIns="0" bIns="0" rtlCol="0" anchor="t">
            <a:spAutoFit/>
          </a:bodyPr>
          <a:lstStyle/>
          <a:p>
            <a:pPr>
              <a:lnSpc>
                <a:spcPts val="7200"/>
              </a:lnSpc>
            </a:pPr>
            <a:r>
              <a:rPr lang="en-AU" sz="5000" dirty="0">
                <a:solidFill>
                  <a:srgbClr val="202020"/>
                </a:solidFill>
                <a:latin typeface="Roboto"/>
              </a:rPr>
              <a:t>From what word does the word democracy come from,  and what does it mean?</a:t>
            </a:r>
          </a:p>
        </p:txBody>
      </p:sp>
      <p:sp>
        <p:nvSpPr>
          <p:cNvPr id="7" name="TextBox 7"/>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8" name="TextBox 8"/>
          <p:cNvSpPr txBox="1"/>
          <p:nvPr/>
        </p:nvSpPr>
        <p:spPr>
          <a:xfrm>
            <a:off x="1028700" y="2195742"/>
            <a:ext cx="10295237" cy="1228725"/>
          </a:xfrm>
          <a:prstGeom prst="rect">
            <a:avLst/>
          </a:prstGeom>
        </p:spPr>
        <p:txBody>
          <a:bodyPr lIns="0" tIns="0" rIns="0" bIns="0" rtlCol="0" anchor="t">
            <a:spAutoFit/>
          </a:bodyPr>
          <a:lstStyle/>
          <a:p>
            <a:pPr>
              <a:lnSpc>
                <a:spcPts val="9600"/>
              </a:lnSpc>
            </a:pPr>
            <a:r>
              <a:rPr lang="en-US" sz="8000" dirty="0">
                <a:solidFill>
                  <a:srgbClr val="00C2CB"/>
                </a:solidFill>
                <a:latin typeface="Roboto Bold"/>
              </a:rPr>
              <a:t>Reviewing the Lesson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sp>
        <p:nvSpPr>
          <p:cNvPr id="4" name="TextBox 4"/>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5" name="TextBox 5"/>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6" name="TextBox 6"/>
          <p:cNvSpPr txBox="1"/>
          <p:nvPr/>
        </p:nvSpPr>
        <p:spPr>
          <a:xfrm>
            <a:off x="1028700" y="2195742"/>
            <a:ext cx="10295237" cy="1228725"/>
          </a:xfrm>
          <a:prstGeom prst="rect">
            <a:avLst/>
          </a:prstGeom>
        </p:spPr>
        <p:txBody>
          <a:bodyPr lIns="0" tIns="0" rIns="0" bIns="0" rtlCol="0" anchor="t">
            <a:spAutoFit/>
          </a:bodyPr>
          <a:lstStyle/>
          <a:p>
            <a:pPr>
              <a:lnSpc>
                <a:spcPts val="9600"/>
              </a:lnSpc>
            </a:pPr>
            <a:r>
              <a:rPr lang="en-US" sz="8000">
                <a:solidFill>
                  <a:srgbClr val="00C2CB"/>
                </a:solidFill>
                <a:latin typeface="Roboto Bold"/>
              </a:rPr>
              <a:t>Reviewing the Lesson </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62050" y="4782010"/>
            <a:ext cx="2057400" cy="2057400"/>
          </a:xfrm>
          <a:prstGeom prst="rect">
            <a:avLst/>
          </a:prstGeom>
        </p:spPr>
      </p:pic>
      <p:sp>
        <p:nvSpPr>
          <p:cNvPr id="8" name="TextBox 8"/>
          <p:cNvSpPr txBox="1"/>
          <p:nvPr/>
        </p:nvSpPr>
        <p:spPr>
          <a:xfrm>
            <a:off x="3604323" y="4762960"/>
            <a:ext cx="13487025" cy="2762250"/>
          </a:xfrm>
          <a:prstGeom prst="rect">
            <a:avLst/>
          </a:prstGeom>
        </p:spPr>
        <p:txBody>
          <a:bodyPr lIns="0" tIns="0" rIns="0" bIns="0" rtlCol="0" anchor="t">
            <a:spAutoFit/>
          </a:bodyPr>
          <a:lstStyle/>
          <a:p>
            <a:pPr>
              <a:lnSpc>
                <a:spcPts val="7200"/>
              </a:lnSpc>
            </a:pPr>
            <a:r>
              <a:rPr lang="en-AU" sz="5000" dirty="0">
                <a:solidFill>
                  <a:srgbClr val="202020"/>
                </a:solidFill>
                <a:latin typeface="Roboto"/>
              </a:rPr>
              <a:t>What did President Abraham Lincoln mean by  “government of the people, by the people, and for the  people”?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sp>
        <p:nvSpPr>
          <p:cNvPr id="4" name="TextBox 4"/>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5" name="TextBox 5"/>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6" name="TextBox 6"/>
          <p:cNvSpPr txBox="1"/>
          <p:nvPr/>
        </p:nvSpPr>
        <p:spPr>
          <a:xfrm>
            <a:off x="1028700" y="2195742"/>
            <a:ext cx="10295237" cy="1228725"/>
          </a:xfrm>
          <a:prstGeom prst="rect">
            <a:avLst/>
          </a:prstGeom>
        </p:spPr>
        <p:txBody>
          <a:bodyPr lIns="0" tIns="0" rIns="0" bIns="0" rtlCol="0" anchor="t">
            <a:spAutoFit/>
          </a:bodyPr>
          <a:lstStyle/>
          <a:p>
            <a:pPr>
              <a:lnSpc>
                <a:spcPts val="9600"/>
              </a:lnSpc>
            </a:pPr>
            <a:r>
              <a:rPr lang="en-US" sz="8000">
                <a:solidFill>
                  <a:srgbClr val="00C2CB"/>
                </a:solidFill>
                <a:latin typeface="Roboto Bold"/>
              </a:rPr>
              <a:t>Reviewing the Lesson </a:t>
            </a:r>
          </a:p>
        </p:txBody>
      </p:sp>
      <p:sp>
        <p:nvSpPr>
          <p:cNvPr id="7" name="TextBox 7"/>
          <p:cNvSpPr txBox="1"/>
          <p:nvPr/>
        </p:nvSpPr>
        <p:spPr>
          <a:xfrm>
            <a:off x="3630192" y="5124450"/>
            <a:ext cx="12820256" cy="852798"/>
          </a:xfrm>
          <a:prstGeom prst="rect">
            <a:avLst/>
          </a:prstGeom>
        </p:spPr>
        <p:txBody>
          <a:bodyPr lIns="0" tIns="0" rIns="0" bIns="0" rtlCol="0" anchor="t">
            <a:spAutoFit/>
          </a:bodyPr>
          <a:lstStyle/>
          <a:p>
            <a:pPr>
              <a:lnSpc>
                <a:spcPts val="7200"/>
              </a:lnSpc>
            </a:pPr>
            <a:r>
              <a:rPr lang="en-AU" sz="5000" dirty="0">
                <a:solidFill>
                  <a:srgbClr val="202020"/>
                </a:solidFill>
                <a:latin typeface="Roboto"/>
              </a:rPr>
              <a:t>What are the basic spirits of democracy?</a:t>
            </a: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62050" y="4782010"/>
            <a:ext cx="2057400" cy="2057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sp>
        <p:nvSpPr>
          <p:cNvPr id="4" name="TextBox 4"/>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5" name="TextBox 5"/>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6" name="TextBox 6"/>
          <p:cNvSpPr txBox="1"/>
          <p:nvPr/>
        </p:nvSpPr>
        <p:spPr>
          <a:xfrm>
            <a:off x="1028700" y="2195742"/>
            <a:ext cx="10295237" cy="1228725"/>
          </a:xfrm>
          <a:prstGeom prst="rect">
            <a:avLst/>
          </a:prstGeom>
        </p:spPr>
        <p:txBody>
          <a:bodyPr lIns="0" tIns="0" rIns="0" bIns="0" rtlCol="0" anchor="t">
            <a:spAutoFit/>
          </a:bodyPr>
          <a:lstStyle/>
          <a:p>
            <a:pPr>
              <a:lnSpc>
                <a:spcPts val="9600"/>
              </a:lnSpc>
            </a:pPr>
            <a:r>
              <a:rPr lang="en-US" sz="8000">
                <a:solidFill>
                  <a:srgbClr val="00C2CB"/>
                </a:solidFill>
                <a:latin typeface="Roboto Bold"/>
              </a:rPr>
              <a:t>Reviewing the Lesson </a:t>
            </a: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62050" y="4746176"/>
            <a:ext cx="2074184" cy="2074184"/>
          </a:xfrm>
          <a:prstGeom prst="rect">
            <a:avLst/>
          </a:prstGeom>
        </p:spPr>
      </p:pic>
      <p:sp>
        <p:nvSpPr>
          <p:cNvPr id="9" name="TextBox 7">
            <a:extLst>
              <a:ext uri="{FF2B5EF4-FFF2-40B4-BE49-F238E27FC236}">
                <a16:creationId xmlns:a16="http://schemas.microsoft.com/office/drawing/2014/main" id="{ABDED35F-AC8B-9DF9-0F9D-B4E43A340A70}"/>
              </a:ext>
            </a:extLst>
          </p:cNvPr>
          <p:cNvSpPr txBox="1"/>
          <p:nvPr/>
        </p:nvSpPr>
        <p:spPr>
          <a:xfrm>
            <a:off x="3737375" y="4433539"/>
            <a:ext cx="12065853" cy="2699457"/>
          </a:xfrm>
          <a:prstGeom prst="rect">
            <a:avLst/>
          </a:prstGeom>
        </p:spPr>
        <p:txBody>
          <a:bodyPr lIns="0" tIns="0" rIns="0" bIns="0" rtlCol="0" anchor="t">
            <a:spAutoFit/>
          </a:bodyPr>
          <a:lstStyle/>
          <a:p>
            <a:pPr>
              <a:lnSpc>
                <a:spcPts val="7200"/>
              </a:lnSpc>
            </a:pPr>
            <a:r>
              <a:rPr lang="en-AU" sz="5000" dirty="0">
                <a:solidFill>
                  <a:srgbClr val="202020"/>
                </a:solidFill>
                <a:latin typeface="Roboto"/>
              </a:rPr>
              <a:t>What is the difference between direct democracy and  representative democracy?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pic>
        <p:nvPicPr>
          <p:cNvPr id="4" name="Picture 4"/>
          <p:cNvPicPr>
            <a:picLocks noChangeAspect="1"/>
          </p:cNvPicPr>
          <p:nvPr/>
        </p:nvPicPr>
        <p:blipFill>
          <a:blip r:embed="rId2"/>
          <a:srcRect/>
          <a:stretch>
            <a:fillRect/>
          </a:stretch>
        </p:blipFill>
        <p:spPr>
          <a:xfrm>
            <a:off x="10800336" y="3131159"/>
            <a:ext cx="5778062" cy="5778062"/>
          </a:xfrm>
          <a:prstGeom prst="rect">
            <a:avLst/>
          </a:prstGeom>
        </p:spPr>
      </p:pic>
      <p:sp>
        <p:nvSpPr>
          <p:cNvPr id="5" name="TextBox 5"/>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6" name="TextBox 6"/>
          <p:cNvSpPr txBox="1"/>
          <p:nvPr/>
        </p:nvSpPr>
        <p:spPr>
          <a:xfrm>
            <a:off x="1028700" y="8880646"/>
            <a:ext cx="7218980" cy="344784"/>
          </a:xfrm>
          <a:prstGeom prst="rect">
            <a:avLst/>
          </a:prstGeom>
        </p:spPr>
        <p:txBody>
          <a:bodyPr lIns="0" tIns="0" rIns="0" bIns="0" rtlCol="0" anchor="t">
            <a:spAutoFit/>
          </a:bodyPr>
          <a:lstStyle/>
          <a:p>
            <a:pPr>
              <a:lnSpc>
                <a:spcPts val="2732"/>
              </a:lnSpc>
              <a:spcBef>
                <a:spcPct val="0"/>
              </a:spcBef>
            </a:pPr>
            <a:r>
              <a:rPr lang="en-US" sz="2101">
                <a:solidFill>
                  <a:srgbClr val="00C2CB"/>
                </a:solidFill>
                <a:latin typeface="Roboto"/>
              </a:rPr>
              <a:t>Heavenly Culture, World Peace, Restoration of Light</a:t>
            </a:r>
          </a:p>
        </p:txBody>
      </p:sp>
      <p:sp>
        <p:nvSpPr>
          <p:cNvPr id="7" name="TextBox 7"/>
          <p:cNvSpPr txBox="1"/>
          <p:nvPr/>
        </p:nvSpPr>
        <p:spPr>
          <a:xfrm>
            <a:off x="1028700" y="2919810"/>
            <a:ext cx="8115300" cy="1484317"/>
          </a:xfrm>
          <a:prstGeom prst="rect">
            <a:avLst/>
          </a:prstGeom>
        </p:spPr>
        <p:txBody>
          <a:bodyPr lIns="0" tIns="0" rIns="0" bIns="0" rtlCol="0" anchor="t">
            <a:spAutoFit/>
          </a:bodyPr>
          <a:lstStyle/>
          <a:p>
            <a:pPr>
              <a:lnSpc>
                <a:spcPts val="12100"/>
              </a:lnSpc>
            </a:pPr>
            <a:r>
              <a:rPr lang="en-US" sz="10000" dirty="0">
                <a:solidFill>
                  <a:srgbClr val="00C2CB"/>
                </a:solidFill>
                <a:latin typeface="Roboto Bold"/>
              </a:rPr>
              <a:t>Activities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sp>
        <p:nvSpPr>
          <p:cNvPr id="4" name="TextBox 4"/>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5" name="TextBox 5"/>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6" name="TextBox 6"/>
          <p:cNvSpPr txBox="1"/>
          <p:nvPr/>
        </p:nvSpPr>
        <p:spPr>
          <a:xfrm>
            <a:off x="1028700" y="2195742"/>
            <a:ext cx="10295237" cy="1228725"/>
          </a:xfrm>
          <a:prstGeom prst="rect">
            <a:avLst/>
          </a:prstGeom>
        </p:spPr>
        <p:txBody>
          <a:bodyPr lIns="0" tIns="0" rIns="0" bIns="0" rtlCol="0" anchor="t">
            <a:spAutoFit/>
          </a:bodyPr>
          <a:lstStyle/>
          <a:p>
            <a:pPr>
              <a:lnSpc>
                <a:spcPts val="9600"/>
              </a:lnSpc>
            </a:pPr>
            <a:r>
              <a:rPr lang="en-US" sz="8000">
                <a:solidFill>
                  <a:srgbClr val="00C2CB"/>
                </a:solidFill>
                <a:latin typeface="Roboto Bold"/>
              </a:rPr>
              <a:t>Activities</a:t>
            </a:r>
          </a:p>
        </p:txBody>
      </p:sp>
      <p:sp>
        <p:nvSpPr>
          <p:cNvPr id="7" name="TextBox 7"/>
          <p:cNvSpPr txBox="1"/>
          <p:nvPr/>
        </p:nvSpPr>
        <p:spPr>
          <a:xfrm>
            <a:off x="3711048" y="4195992"/>
            <a:ext cx="13548252" cy="3077766"/>
          </a:xfrm>
          <a:prstGeom prst="rect">
            <a:avLst/>
          </a:prstGeom>
        </p:spPr>
        <p:txBody>
          <a:bodyPr lIns="0" tIns="0" rIns="0" bIns="0" rtlCol="0" anchor="t">
            <a:spAutoFit/>
          </a:bodyPr>
          <a:lstStyle/>
          <a:p>
            <a:pPr>
              <a:lnSpc>
                <a:spcPts val="6000"/>
              </a:lnSpc>
            </a:pPr>
            <a:r>
              <a:rPr lang="en-AU" sz="5000" dirty="0">
                <a:solidFill>
                  <a:srgbClr val="202020"/>
                </a:solidFill>
                <a:latin typeface="Roboto"/>
              </a:rPr>
              <a:t>Let’s have a family meeting and come up with an agenda for the family to decide together. Let’s discuss the agenda  together and decide by voting.</a:t>
            </a: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62050" y="4710342"/>
            <a:ext cx="2074184" cy="207418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sp>
        <p:nvSpPr>
          <p:cNvPr id="4" name="TextBox 4"/>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5" name="TextBox 5"/>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6" name="TextBox 6"/>
          <p:cNvSpPr txBox="1"/>
          <p:nvPr/>
        </p:nvSpPr>
        <p:spPr>
          <a:xfrm>
            <a:off x="1028700" y="2195742"/>
            <a:ext cx="10295237" cy="1228725"/>
          </a:xfrm>
          <a:prstGeom prst="rect">
            <a:avLst/>
          </a:prstGeom>
        </p:spPr>
        <p:txBody>
          <a:bodyPr lIns="0" tIns="0" rIns="0" bIns="0" rtlCol="0" anchor="t">
            <a:spAutoFit/>
          </a:bodyPr>
          <a:lstStyle/>
          <a:p>
            <a:pPr>
              <a:lnSpc>
                <a:spcPts val="9600"/>
              </a:lnSpc>
            </a:pPr>
            <a:r>
              <a:rPr lang="en-US" sz="8000">
                <a:solidFill>
                  <a:srgbClr val="00C2CB"/>
                </a:solidFill>
                <a:latin typeface="Roboto Bold"/>
              </a:rPr>
              <a:t>Activities</a:t>
            </a:r>
          </a:p>
        </p:txBody>
      </p:sp>
      <p:sp>
        <p:nvSpPr>
          <p:cNvPr id="7" name="TextBox 7"/>
          <p:cNvSpPr txBox="1"/>
          <p:nvPr/>
        </p:nvSpPr>
        <p:spPr>
          <a:xfrm>
            <a:off x="3951701" y="4700817"/>
            <a:ext cx="13016994" cy="2308324"/>
          </a:xfrm>
          <a:prstGeom prst="rect">
            <a:avLst/>
          </a:prstGeom>
        </p:spPr>
        <p:txBody>
          <a:bodyPr lIns="0" tIns="0" rIns="0" bIns="0" rtlCol="0" anchor="t">
            <a:spAutoFit/>
          </a:bodyPr>
          <a:lstStyle/>
          <a:p>
            <a:pPr>
              <a:lnSpc>
                <a:spcPts val="6000"/>
              </a:lnSpc>
            </a:pPr>
            <a:r>
              <a:rPr lang="en-AU" sz="5000" dirty="0">
                <a:solidFill>
                  <a:srgbClr val="202020"/>
                </a:solidFill>
                <a:latin typeface="Roboto"/>
              </a:rPr>
              <a:t>Create a group in your class to discuss the pros and cons of direct democracy and representative democracy.</a:t>
            </a: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62050" y="4710342"/>
            <a:ext cx="2074184" cy="20741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pic>
        <p:nvPicPr>
          <p:cNvPr id="4" name="Picture 4"/>
          <p:cNvPicPr>
            <a:picLocks noChangeAspect="1"/>
          </p:cNvPicPr>
          <p:nvPr/>
        </p:nvPicPr>
        <p:blipFill>
          <a:blip r:embed="rId2"/>
          <a:srcRect/>
          <a:stretch>
            <a:fillRect/>
          </a:stretch>
        </p:blipFill>
        <p:spPr>
          <a:xfrm>
            <a:off x="12861116" y="5958312"/>
            <a:ext cx="3862128" cy="3109013"/>
          </a:xfrm>
          <a:prstGeom prst="rect">
            <a:avLst/>
          </a:prstGeom>
        </p:spPr>
      </p:pic>
      <p:sp>
        <p:nvSpPr>
          <p:cNvPr id="5" name="TextBox 5"/>
          <p:cNvSpPr txBox="1"/>
          <p:nvPr/>
        </p:nvSpPr>
        <p:spPr>
          <a:xfrm>
            <a:off x="1028700" y="4113831"/>
            <a:ext cx="12186968" cy="1431925"/>
          </a:xfrm>
          <a:prstGeom prst="rect">
            <a:avLst/>
          </a:prstGeom>
        </p:spPr>
        <p:txBody>
          <a:bodyPr lIns="0" tIns="0" rIns="0" bIns="0" rtlCol="0" anchor="t">
            <a:spAutoFit/>
          </a:bodyPr>
          <a:lstStyle/>
          <a:p>
            <a:pPr>
              <a:lnSpc>
                <a:spcPts val="10999"/>
              </a:lnSpc>
            </a:pPr>
            <a:r>
              <a:rPr lang="en-US" sz="9999" dirty="0">
                <a:solidFill>
                  <a:srgbClr val="00C2CB"/>
                </a:solidFill>
                <a:latin typeface="Roboto Bold"/>
              </a:rPr>
              <a:t>What is Democracy?</a:t>
            </a:r>
          </a:p>
        </p:txBody>
      </p:sp>
      <p:sp>
        <p:nvSpPr>
          <p:cNvPr id="6" name="TextBox 6"/>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7" name="TextBox 7"/>
          <p:cNvSpPr txBox="1"/>
          <p:nvPr/>
        </p:nvSpPr>
        <p:spPr>
          <a:xfrm>
            <a:off x="1028700" y="8880646"/>
            <a:ext cx="7218980" cy="344784"/>
          </a:xfrm>
          <a:prstGeom prst="rect">
            <a:avLst/>
          </a:prstGeom>
        </p:spPr>
        <p:txBody>
          <a:bodyPr lIns="0" tIns="0" rIns="0" bIns="0" rtlCol="0" anchor="t">
            <a:spAutoFit/>
          </a:bodyPr>
          <a:lstStyle/>
          <a:p>
            <a:pPr>
              <a:lnSpc>
                <a:spcPts val="2732"/>
              </a:lnSpc>
              <a:spcBef>
                <a:spcPct val="0"/>
              </a:spcBef>
            </a:pPr>
            <a:r>
              <a:rPr lang="en-US" sz="2101">
                <a:solidFill>
                  <a:srgbClr val="00C2CB"/>
                </a:solidFill>
                <a:latin typeface="Roboto"/>
              </a:rPr>
              <a:t>Heavenly Culture, World Peace, Restoration of Light</a:t>
            </a:r>
          </a:p>
        </p:txBody>
      </p:sp>
      <p:sp>
        <p:nvSpPr>
          <p:cNvPr id="8" name="TextBox 8"/>
          <p:cNvSpPr txBox="1"/>
          <p:nvPr/>
        </p:nvSpPr>
        <p:spPr>
          <a:xfrm>
            <a:off x="1028700" y="2844982"/>
            <a:ext cx="4757222" cy="887107"/>
          </a:xfrm>
          <a:prstGeom prst="rect">
            <a:avLst/>
          </a:prstGeom>
        </p:spPr>
        <p:txBody>
          <a:bodyPr lIns="0" tIns="0" rIns="0" bIns="0" rtlCol="0" anchor="t">
            <a:spAutoFit/>
          </a:bodyPr>
          <a:lstStyle/>
          <a:p>
            <a:pPr>
              <a:lnSpc>
                <a:spcPts val="6711"/>
              </a:lnSpc>
            </a:pPr>
            <a:r>
              <a:rPr lang="en-US" sz="6100" dirty="0">
                <a:solidFill>
                  <a:srgbClr val="00C2CB"/>
                </a:solidFill>
                <a:latin typeface="Roboto Bold"/>
              </a:rPr>
              <a:t>PART 01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C2CB"/>
        </a:solidFill>
        <a:effectLst/>
      </p:bgPr>
    </p:bg>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FFFFFF"/>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FFFFFF"/>
            </a:solidFill>
            <a:prstDash val="solid"/>
            <a:headEnd type="none" w="sm" len="sm"/>
            <a:tailEnd type="none" w="sm" len="sm"/>
          </a:ln>
        </p:spPr>
      </p:sp>
      <p:pic>
        <p:nvPicPr>
          <p:cNvPr id="4" name="Picture 4"/>
          <p:cNvPicPr>
            <a:picLocks noChangeAspect="1"/>
          </p:cNvPicPr>
          <p:nvPr/>
        </p:nvPicPr>
        <p:blipFill>
          <a:blip r:embed="rId2">
            <a:alphaModFix amt="29000"/>
          </a:blip>
          <a:srcRect/>
          <a:stretch>
            <a:fillRect/>
          </a:stretch>
        </p:blipFill>
        <p:spPr>
          <a:xfrm>
            <a:off x="11087674" y="3502548"/>
            <a:ext cx="7516860" cy="7520968"/>
          </a:xfrm>
          <a:prstGeom prst="rect">
            <a:avLst/>
          </a:prstGeom>
        </p:spPr>
      </p:pic>
      <p:sp>
        <p:nvSpPr>
          <p:cNvPr id="5" name="TextBox 5"/>
          <p:cNvSpPr txBox="1"/>
          <p:nvPr/>
        </p:nvSpPr>
        <p:spPr>
          <a:xfrm>
            <a:off x="1028700" y="8878791"/>
            <a:ext cx="7218980" cy="346639"/>
          </a:xfrm>
          <a:prstGeom prst="rect">
            <a:avLst/>
          </a:prstGeom>
        </p:spPr>
        <p:txBody>
          <a:bodyPr lIns="0" tIns="0" rIns="0" bIns="0" rtlCol="0" anchor="t">
            <a:spAutoFit/>
          </a:bodyPr>
          <a:lstStyle/>
          <a:p>
            <a:pPr>
              <a:lnSpc>
                <a:spcPts val="2732"/>
              </a:lnSpc>
              <a:spcBef>
                <a:spcPct val="0"/>
              </a:spcBef>
            </a:pPr>
            <a:r>
              <a:rPr lang="en-US" sz="2101">
                <a:solidFill>
                  <a:srgbClr val="FFFFFF"/>
                </a:solidFill>
                <a:latin typeface="Roboto"/>
              </a:rPr>
              <a:t>Heavenly Culture, World Peace, Restoration of Light</a:t>
            </a:r>
          </a:p>
        </p:txBody>
      </p:sp>
      <p:sp>
        <p:nvSpPr>
          <p:cNvPr id="6" name="TextBox 6"/>
          <p:cNvSpPr txBox="1"/>
          <p:nvPr/>
        </p:nvSpPr>
        <p:spPr>
          <a:xfrm>
            <a:off x="1028700" y="2594703"/>
            <a:ext cx="8115300" cy="3111500"/>
          </a:xfrm>
          <a:prstGeom prst="rect">
            <a:avLst/>
          </a:prstGeom>
        </p:spPr>
        <p:txBody>
          <a:bodyPr lIns="0" tIns="0" rIns="0" bIns="0" rtlCol="0" anchor="t">
            <a:spAutoFit/>
          </a:bodyPr>
          <a:lstStyle/>
          <a:p>
            <a:pPr>
              <a:lnSpc>
                <a:spcPts val="12100"/>
              </a:lnSpc>
            </a:pPr>
            <a:r>
              <a:rPr lang="en-US" sz="10000" spc="550" dirty="0">
                <a:solidFill>
                  <a:srgbClr val="FFFFFF"/>
                </a:solidFill>
                <a:latin typeface="Roboto Bold"/>
              </a:rPr>
              <a:t>THANK </a:t>
            </a:r>
          </a:p>
          <a:p>
            <a:pPr>
              <a:lnSpc>
                <a:spcPts val="12100"/>
              </a:lnSpc>
            </a:pPr>
            <a:r>
              <a:rPr lang="en-US" sz="10000" spc="550" dirty="0">
                <a:solidFill>
                  <a:srgbClr val="FFFFFF"/>
                </a:solidFill>
                <a:latin typeface="Roboto Bold"/>
              </a:rPr>
              <a:t>YOU:D</a:t>
            </a:r>
          </a:p>
        </p:txBody>
      </p:sp>
      <p:sp>
        <p:nvSpPr>
          <p:cNvPr id="7" name="TextBox 7"/>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FFFFFF"/>
                </a:solidFill>
                <a:latin typeface="Roboto Bold"/>
              </a:rPr>
              <a:t>HWPL PEACE EDUCATION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53737" y="3769386"/>
            <a:ext cx="1684805" cy="1216123"/>
          </a:xfrm>
          <a:prstGeom prst="rect">
            <a:avLst/>
          </a:prstGeom>
        </p:spPr>
      </p:pic>
      <p:pic>
        <p:nvPicPr>
          <p:cNvPr id="5" name="Picture 5"/>
          <p:cNvPicPr>
            <a:picLocks noChangeAspect="1"/>
          </p:cNvPicPr>
          <p:nvPr/>
        </p:nvPicPr>
        <p:blipFill>
          <a:blip r:embed="rId4"/>
          <a:srcRect/>
          <a:stretch>
            <a:fillRect/>
          </a:stretch>
        </p:blipFill>
        <p:spPr>
          <a:xfrm>
            <a:off x="8015780" y="3566502"/>
            <a:ext cx="1426284" cy="1419007"/>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157853" y="3566502"/>
            <a:ext cx="1664081" cy="1419007"/>
          </a:xfrm>
          <a:prstGeom prst="rect">
            <a:avLst/>
          </a:prstGeom>
        </p:spPr>
      </p:pic>
      <p:sp>
        <p:nvSpPr>
          <p:cNvPr id="7" name="TextBox 7"/>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8" name="TextBox 8"/>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9" name="TextBox 9"/>
          <p:cNvSpPr txBox="1"/>
          <p:nvPr/>
        </p:nvSpPr>
        <p:spPr>
          <a:xfrm>
            <a:off x="1028700" y="2503939"/>
            <a:ext cx="2762123" cy="720737"/>
          </a:xfrm>
          <a:prstGeom prst="rect">
            <a:avLst/>
          </a:prstGeom>
        </p:spPr>
        <p:txBody>
          <a:bodyPr lIns="0" tIns="0" rIns="0" bIns="0" rtlCol="0" anchor="t">
            <a:spAutoFit/>
          </a:bodyPr>
          <a:lstStyle/>
          <a:p>
            <a:pPr>
              <a:lnSpc>
                <a:spcPts val="5501"/>
              </a:lnSpc>
            </a:pPr>
            <a:r>
              <a:rPr lang="en-US" sz="5000">
                <a:solidFill>
                  <a:srgbClr val="00C2CB"/>
                </a:solidFill>
                <a:latin typeface="Roboto Bold"/>
              </a:rPr>
              <a:t>PART 01.</a:t>
            </a:r>
          </a:p>
        </p:txBody>
      </p:sp>
      <p:sp>
        <p:nvSpPr>
          <p:cNvPr id="10" name="TextBox 10"/>
          <p:cNvSpPr txBox="1"/>
          <p:nvPr/>
        </p:nvSpPr>
        <p:spPr>
          <a:xfrm>
            <a:off x="3790823" y="2445797"/>
            <a:ext cx="13987343" cy="771525"/>
          </a:xfrm>
          <a:prstGeom prst="rect">
            <a:avLst/>
          </a:prstGeom>
        </p:spPr>
        <p:txBody>
          <a:bodyPr lIns="0" tIns="0" rIns="0" bIns="0" rtlCol="0" anchor="t">
            <a:spAutoFit/>
          </a:bodyPr>
          <a:lstStyle/>
          <a:p>
            <a:pPr>
              <a:lnSpc>
                <a:spcPts val="6000"/>
              </a:lnSpc>
            </a:pPr>
            <a:r>
              <a:rPr lang="en-US" sz="5000">
                <a:solidFill>
                  <a:srgbClr val="00C2CB"/>
                </a:solidFill>
                <a:latin typeface="Roboto Bold"/>
              </a:rPr>
              <a:t>What is democracy?</a:t>
            </a:r>
          </a:p>
        </p:txBody>
      </p:sp>
      <p:sp>
        <p:nvSpPr>
          <p:cNvPr id="11" name="AutoShape 11"/>
          <p:cNvSpPr/>
          <p:nvPr/>
        </p:nvSpPr>
        <p:spPr>
          <a:xfrm>
            <a:off x="1028700" y="5124450"/>
            <a:ext cx="4601529" cy="0"/>
          </a:xfrm>
          <a:prstGeom prst="line">
            <a:avLst/>
          </a:prstGeom>
          <a:ln w="19050" cap="flat">
            <a:solidFill>
              <a:srgbClr val="202020"/>
            </a:solidFill>
            <a:prstDash val="solid"/>
            <a:headEnd type="none" w="sm" len="sm"/>
            <a:tailEnd type="none" w="sm" len="sm"/>
          </a:ln>
        </p:spPr>
      </p:sp>
      <p:sp>
        <p:nvSpPr>
          <p:cNvPr id="12" name="AutoShape 12"/>
          <p:cNvSpPr/>
          <p:nvPr/>
        </p:nvSpPr>
        <p:spPr>
          <a:xfrm>
            <a:off x="6466315" y="5143500"/>
            <a:ext cx="4525213" cy="0"/>
          </a:xfrm>
          <a:prstGeom prst="line">
            <a:avLst/>
          </a:prstGeom>
          <a:ln w="19050" cap="flat">
            <a:solidFill>
              <a:srgbClr val="202020"/>
            </a:solidFill>
            <a:prstDash val="solid"/>
            <a:headEnd type="none" w="sm" len="sm"/>
            <a:tailEnd type="none" w="sm" len="sm"/>
          </a:ln>
        </p:spPr>
      </p:sp>
      <p:sp>
        <p:nvSpPr>
          <p:cNvPr id="13" name="AutoShape 13"/>
          <p:cNvSpPr/>
          <p:nvPr/>
        </p:nvSpPr>
        <p:spPr>
          <a:xfrm rot="-34176">
            <a:off x="11594625" y="5138738"/>
            <a:ext cx="4790537" cy="0"/>
          </a:xfrm>
          <a:prstGeom prst="line">
            <a:avLst/>
          </a:prstGeom>
          <a:ln w="19050" cap="flat">
            <a:solidFill>
              <a:srgbClr val="202020"/>
            </a:solidFill>
            <a:prstDash val="solid"/>
            <a:headEnd type="none" w="sm" len="sm"/>
            <a:tailEnd type="none" w="sm" len="sm"/>
          </a:ln>
        </p:spPr>
      </p:sp>
      <p:sp>
        <p:nvSpPr>
          <p:cNvPr id="14" name="TextBox 14"/>
          <p:cNvSpPr txBox="1"/>
          <p:nvPr/>
        </p:nvSpPr>
        <p:spPr>
          <a:xfrm>
            <a:off x="1028700" y="5419725"/>
            <a:ext cx="4601529" cy="2019784"/>
          </a:xfrm>
          <a:prstGeom prst="rect">
            <a:avLst/>
          </a:prstGeom>
        </p:spPr>
        <p:txBody>
          <a:bodyPr lIns="0" tIns="0" rIns="0" bIns="0" rtlCol="0" anchor="t">
            <a:spAutoFit/>
          </a:bodyPr>
          <a:lstStyle/>
          <a:p>
            <a:pPr>
              <a:lnSpc>
                <a:spcPts val="3960"/>
              </a:lnSpc>
            </a:pPr>
            <a:r>
              <a:rPr lang="en-US" sz="3000" dirty="0">
                <a:solidFill>
                  <a:srgbClr val="202020"/>
                </a:solidFill>
                <a:latin typeface="Roboto"/>
              </a:rPr>
              <a:t>Democracy comes from the Greek word </a:t>
            </a:r>
            <a:r>
              <a:rPr lang="en-US" sz="3000" dirty="0" err="1">
                <a:solidFill>
                  <a:srgbClr val="202020"/>
                </a:solidFill>
                <a:latin typeface="Roboto"/>
              </a:rPr>
              <a:t>democratia</a:t>
            </a:r>
            <a:r>
              <a:rPr lang="en-US" sz="3000" dirty="0">
                <a:solidFill>
                  <a:srgbClr val="202020"/>
                </a:solidFill>
                <a:latin typeface="Roboto"/>
              </a:rPr>
              <a:t>. </a:t>
            </a:r>
          </a:p>
          <a:p>
            <a:pPr marL="0" lvl="0" indent="0">
              <a:lnSpc>
                <a:spcPts val="3960"/>
              </a:lnSpc>
              <a:spcBef>
                <a:spcPct val="0"/>
              </a:spcBef>
            </a:pPr>
            <a:endParaRPr lang="en-US" sz="3000" dirty="0">
              <a:solidFill>
                <a:srgbClr val="202020"/>
              </a:solidFill>
              <a:latin typeface="Roboto"/>
            </a:endParaRPr>
          </a:p>
        </p:txBody>
      </p:sp>
      <p:sp>
        <p:nvSpPr>
          <p:cNvPr id="15" name="TextBox 15"/>
          <p:cNvSpPr txBox="1"/>
          <p:nvPr/>
        </p:nvSpPr>
        <p:spPr>
          <a:xfrm>
            <a:off x="6428157" y="5410200"/>
            <a:ext cx="4601529" cy="3045706"/>
          </a:xfrm>
          <a:prstGeom prst="rect">
            <a:avLst/>
          </a:prstGeom>
        </p:spPr>
        <p:txBody>
          <a:bodyPr lIns="0" tIns="0" rIns="0" bIns="0" rtlCol="0" anchor="t">
            <a:spAutoFit/>
          </a:bodyPr>
          <a:lstStyle/>
          <a:p>
            <a:pPr>
              <a:lnSpc>
                <a:spcPts val="3960"/>
              </a:lnSpc>
            </a:pPr>
            <a:r>
              <a:rPr lang="en-US" sz="3000" dirty="0" err="1">
                <a:solidFill>
                  <a:srgbClr val="202020"/>
                </a:solidFill>
                <a:latin typeface="Roboto"/>
              </a:rPr>
              <a:t>Democratia</a:t>
            </a:r>
            <a:r>
              <a:rPr lang="en-US" sz="3000" dirty="0">
                <a:solidFill>
                  <a:srgbClr val="202020"/>
                </a:solidFill>
                <a:latin typeface="Roboto"/>
              </a:rPr>
              <a:t> is a combination of the words demos, meaning “the people,” and </a:t>
            </a:r>
            <a:r>
              <a:rPr lang="en-US" sz="3000" dirty="0" err="1">
                <a:solidFill>
                  <a:srgbClr val="202020"/>
                </a:solidFill>
                <a:latin typeface="Roboto"/>
              </a:rPr>
              <a:t>kratos</a:t>
            </a:r>
            <a:r>
              <a:rPr lang="en-US" sz="3000" dirty="0">
                <a:solidFill>
                  <a:srgbClr val="202020"/>
                </a:solidFill>
                <a:latin typeface="Roboto"/>
              </a:rPr>
              <a:t>, meaning “domination.” </a:t>
            </a:r>
          </a:p>
          <a:p>
            <a:pPr marL="0" lvl="0" indent="0">
              <a:lnSpc>
                <a:spcPts val="3960"/>
              </a:lnSpc>
              <a:spcBef>
                <a:spcPct val="0"/>
              </a:spcBef>
            </a:pPr>
            <a:endParaRPr lang="en-US" sz="3000" dirty="0">
              <a:solidFill>
                <a:srgbClr val="202020"/>
              </a:solidFill>
              <a:latin typeface="Roboto"/>
            </a:endParaRPr>
          </a:p>
        </p:txBody>
      </p:sp>
      <p:sp>
        <p:nvSpPr>
          <p:cNvPr id="16" name="TextBox 16"/>
          <p:cNvSpPr txBox="1"/>
          <p:nvPr/>
        </p:nvSpPr>
        <p:spPr>
          <a:xfrm>
            <a:off x="11594743" y="5438775"/>
            <a:ext cx="4790395" cy="2019784"/>
          </a:xfrm>
          <a:prstGeom prst="rect">
            <a:avLst/>
          </a:prstGeom>
        </p:spPr>
        <p:txBody>
          <a:bodyPr lIns="0" tIns="0" rIns="0" bIns="0" rtlCol="0" anchor="t">
            <a:spAutoFit/>
          </a:bodyPr>
          <a:lstStyle/>
          <a:p>
            <a:pPr>
              <a:lnSpc>
                <a:spcPts val="3960"/>
              </a:lnSpc>
            </a:pPr>
            <a:r>
              <a:rPr lang="en-US" sz="3000" dirty="0">
                <a:solidFill>
                  <a:srgbClr val="202020"/>
                </a:solidFill>
                <a:latin typeface="Roboto"/>
              </a:rPr>
              <a:t>Democracy is a political system in which the people rule. </a:t>
            </a:r>
          </a:p>
          <a:p>
            <a:pPr marL="0" lvl="0" indent="0">
              <a:lnSpc>
                <a:spcPts val="3960"/>
              </a:lnSpc>
              <a:spcBef>
                <a:spcPct val="0"/>
              </a:spcBef>
            </a:pPr>
            <a:endParaRPr lang="en-US" sz="3000" dirty="0">
              <a:solidFill>
                <a:srgbClr val="202020"/>
              </a:solidFill>
              <a:latin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pic>
        <p:nvPicPr>
          <p:cNvPr id="4" name="Picture 4"/>
          <p:cNvPicPr>
            <a:picLocks noChangeAspect="1"/>
          </p:cNvPicPr>
          <p:nvPr/>
        </p:nvPicPr>
        <p:blipFill>
          <a:blip r:embed="rId2"/>
          <a:srcRect/>
          <a:stretch>
            <a:fillRect/>
          </a:stretch>
        </p:blipFill>
        <p:spPr>
          <a:xfrm>
            <a:off x="2733602" y="3958101"/>
            <a:ext cx="14613438" cy="6281274"/>
          </a:xfrm>
          <a:prstGeom prst="rect">
            <a:avLst/>
          </a:prstGeom>
        </p:spPr>
      </p:pic>
      <p:pic>
        <p:nvPicPr>
          <p:cNvPr id="5" name="Picture 5"/>
          <p:cNvPicPr>
            <a:picLocks noChangeAspect="1"/>
          </p:cNvPicPr>
          <p:nvPr/>
        </p:nvPicPr>
        <p:blipFill>
          <a:blip r:embed="rId3"/>
          <a:srcRect/>
          <a:stretch>
            <a:fillRect/>
          </a:stretch>
        </p:blipFill>
        <p:spPr>
          <a:xfrm>
            <a:off x="1028700" y="3405910"/>
            <a:ext cx="3339079" cy="6833465"/>
          </a:xfrm>
          <a:prstGeom prst="rect">
            <a:avLst/>
          </a:prstGeom>
        </p:spPr>
      </p:pic>
      <p:sp>
        <p:nvSpPr>
          <p:cNvPr id="6" name="TextBox 6"/>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7" name="TextBox 7"/>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8" name="TextBox 8"/>
          <p:cNvSpPr txBox="1"/>
          <p:nvPr/>
        </p:nvSpPr>
        <p:spPr>
          <a:xfrm>
            <a:off x="1028700" y="2503939"/>
            <a:ext cx="2762123" cy="720737"/>
          </a:xfrm>
          <a:prstGeom prst="rect">
            <a:avLst/>
          </a:prstGeom>
        </p:spPr>
        <p:txBody>
          <a:bodyPr lIns="0" tIns="0" rIns="0" bIns="0" rtlCol="0" anchor="t">
            <a:spAutoFit/>
          </a:bodyPr>
          <a:lstStyle/>
          <a:p>
            <a:pPr>
              <a:lnSpc>
                <a:spcPts val="5501"/>
              </a:lnSpc>
            </a:pPr>
            <a:r>
              <a:rPr lang="en-US" sz="5000" dirty="0">
                <a:solidFill>
                  <a:srgbClr val="00C2CB"/>
                </a:solidFill>
                <a:latin typeface="Roboto Bold"/>
              </a:rPr>
              <a:t>PART 01.</a:t>
            </a:r>
          </a:p>
        </p:txBody>
      </p:sp>
      <p:sp>
        <p:nvSpPr>
          <p:cNvPr id="9" name="TextBox 9"/>
          <p:cNvSpPr txBox="1"/>
          <p:nvPr/>
        </p:nvSpPr>
        <p:spPr>
          <a:xfrm>
            <a:off x="3790823" y="2445797"/>
            <a:ext cx="13987343" cy="771525"/>
          </a:xfrm>
          <a:prstGeom prst="rect">
            <a:avLst/>
          </a:prstGeom>
        </p:spPr>
        <p:txBody>
          <a:bodyPr lIns="0" tIns="0" rIns="0" bIns="0" rtlCol="0" anchor="t">
            <a:spAutoFit/>
          </a:bodyPr>
          <a:lstStyle/>
          <a:p>
            <a:pPr>
              <a:lnSpc>
                <a:spcPts val="6000"/>
              </a:lnSpc>
            </a:pPr>
            <a:r>
              <a:rPr lang="en-US" sz="5000" dirty="0">
                <a:solidFill>
                  <a:srgbClr val="00C2CB"/>
                </a:solidFill>
                <a:latin typeface="Roboto Bold"/>
              </a:rPr>
              <a:t>What is democracy?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pic>
        <p:nvPicPr>
          <p:cNvPr id="4" name="Picture 4"/>
          <p:cNvPicPr>
            <a:picLocks noChangeAspect="1"/>
          </p:cNvPicPr>
          <p:nvPr/>
        </p:nvPicPr>
        <p:blipFill>
          <a:blip r:embed="rId2"/>
          <a:srcRect/>
          <a:stretch>
            <a:fillRect/>
          </a:stretch>
        </p:blipFill>
        <p:spPr>
          <a:xfrm>
            <a:off x="13036984" y="4510642"/>
            <a:ext cx="4741181" cy="4747658"/>
          </a:xfrm>
          <a:prstGeom prst="rect">
            <a:avLst/>
          </a:prstGeom>
        </p:spPr>
      </p:pic>
      <p:sp>
        <p:nvSpPr>
          <p:cNvPr id="5" name="TextBox 5"/>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6" name="TextBox 6"/>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7" name="TextBox 7"/>
          <p:cNvSpPr txBox="1"/>
          <p:nvPr/>
        </p:nvSpPr>
        <p:spPr>
          <a:xfrm>
            <a:off x="1028700" y="2503939"/>
            <a:ext cx="2762123" cy="720737"/>
          </a:xfrm>
          <a:prstGeom prst="rect">
            <a:avLst/>
          </a:prstGeom>
        </p:spPr>
        <p:txBody>
          <a:bodyPr lIns="0" tIns="0" rIns="0" bIns="0" rtlCol="0" anchor="t">
            <a:spAutoFit/>
          </a:bodyPr>
          <a:lstStyle/>
          <a:p>
            <a:pPr>
              <a:lnSpc>
                <a:spcPts val="5501"/>
              </a:lnSpc>
            </a:pPr>
            <a:r>
              <a:rPr lang="en-US" sz="5000">
                <a:solidFill>
                  <a:srgbClr val="00C2CB"/>
                </a:solidFill>
                <a:latin typeface="Roboto Bold"/>
              </a:rPr>
              <a:t>PART 01.</a:t>
            </a:r>
          </a:p>
        </p:txBody>
      </p:sp>
      <p:sp>
        <p:nvSpPr>
          <p:cNvPr id="8" name="TextBox 8"/>
          <p:cNvSpPr txBox="1"/>
          <p:nvPr/>
        </p:nvSpPr>
        <p:spPr>
          <a:xfrm>
            <a:off x="1028700" y="3958101"/>
            <a:ext cx="12583156" cy="5482270"/>
          </a:xfrm>
          <a:prstGeom prst="rect">
            <a:avLst/>
          </a:prstGeom>
        </p:spPr>
        <p:txBody>
          <a:bodyPr lIns="0" tIns="0" rIns="0" bIns="0" rtlCol="0" anchor="t">
            <a:spAutoFit/>
          </a:bodyPr>
          <a:lstStyle/>
          <a:p>
            <a:pPr marL="863599" lvl="1" indent="-431800">
              <a:lnSpc>
                <a:spcPts val="4799"/>
              </a:lnSpc>
              <a:buFont typeface="Arial"/>
              <a:buChar char="•"/>
            </a:pPr>
            <a:r>
              <a:rPr lang="en-US" sz="3000" dirty="0">
                <a:solidFill>
                  <a:srgbClr val="202020"/>
                </a:solidFill>
                <a:latin typeface="Roboto"/>
              </a:rPr>
              <a:t>A word similar to democracy is republic.</a:t>
            </a:r>
          </a:p>
          <a:p>
            <a:pPr>
              <a:lnSpc>
                <a:spcPts val="4799"/>
              </a:lnSpc>
            </a:pPr>
            <a:endParaRPr lang="en-US" sz="3000" dirty="0">
              <a:solidFill>
                <a:srgbClr val="202020"/>
              </a:solidFill>
              <a:latin typeface="Roboto"/>
            </a:endParaRPr>
          </a:p>
          <a:p>
            <a:pPr marL="863599" lvl="1" indent="-431800">
              <a:lnSpc>
                <a:spcPts val="4799"/>
              </a:lnSpc>
              <a:buFont typeface="Arial"/>
              <a:buChar char="•"/>
            </a:pPr>
            <a:r>
              <a:rPr lang="en-US" sz="3000" dirty="0">
                <a:solidFill>
                  <a:srgbClr val="202020"/>
                </a:solidFill>
                <a:latin typeface="Roboto"/>
              </a:rPr>
              <a:t>A republican system, like democracy, is a political system in which sovereignty rests with the people. </a:t>
            </a:r>
          </a:p>
          <a:p>
            <a:pPr>
              <a:lnSpc>
                <a:spcPts val="4799"/>
              </a:lnSpc>
            </a:pPr>
            <a:endParaRPr lang="en-US" sz="3000" dirty="0">
              <a:solidFill>
                <a:srgbClr val="202020"/>
              </a:solidFill>
              <a:latin typeface="Roboto"/>
            </a:endParaRPr>
          </a:p>
          <a:p>
            <a:pPr marL="863599" lvl="1" indent="-431800">
              <a:lnSpc>
                <a:spcPts val="4799"/>
              </a:lnSpc>
              <a:buFont typeface="Arial"/>
              <a:buChar char="•"/>
            </a:pPr>
            <a:r>
              <a:rPr lang="en-US" sz="3000" dirty="0">
                <a:solidFill>
                  <a:srgbClr val="202020"/>
                </a:solidFill>
                <a:latin typeface="Roboto"/>
              </a:rPr>
              <a:t>The United Kingdom is actually a democratic country where the people rule, but formally it is not called a republic because there is a monarch.</a:t>
            </a:r>
          </a:p>
          <a:p>
            <a:pPr>
              <a:lnSpc>
                <a:spcPts val="4799"/>
              </a:lnSpc>
            </a:pPr>
            <a:endParaRPr lang="en-US" sz="3000" dirty="0">
              <a:solidFill>
                <a:srgbClr val="202020"/>
              </a:solidFill>
              <a:latin typeface="Roboto"/>
            </a:endParaRPr>
          </a:p>
        </p:txBody>
      </p:sp>
      <p:sp>
        <p:nvSpPr>
          <p:cNvPr id="9" name="TextBox 9"/>
          <p:cNvSpPr txBox="1"/>
          <p:nvPr/>
        </p:nvSpPr>
        <p:spPr>
          <a:xfrm>
            <a:off x="3790823" y="2445797"/>
            <a:ext cx="13987343" cy="771525"/>
          </a:xfrm>
          <a:prstGeom prst="rect">
            <a:avLst/>
          </a:prstGeom>
        </p:spPr>
        <p:txBody>
          <a:bodyPr lIns="0" tIns="0" rIns="0" bIns="0" rtlCol="0" anchor="t">
            <a:spAutoFit/>
          </a:bodyPr>
          <a:lstStyle/>
          <a:p>
            <a:pPr>
              <a:lnSpc>
                <a:spcPts val="6000"/>
              </a:lnSpc>
            </a:pPr>
            <a:r>
              <a:rPr lang="en-US" sz="5000">
                <a:solidFill>
                  <a:srgbClr val="00C2CB"/>
                </a:solidFill>
                <a:latin typeface="Roboto Bold"/>
              </a:rPr>
              <a:t>What is democracy?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sp>
        <p:nvSpPr>
          <p:cNvPr id="4" name="TextBox 4"/>
          <p:cNvSpPr txBox="1"/>
          <p:nvPr/>
        </p:nvSpPr>
        <p:spPr>
          <a:xfrm>
            <a:off x="1028700" y="3491376"/>
            <a:ext cx="16230600" cy="6174767"/>
          </a:xfrm>
          <a:prstGeom prst="rect">
            <a:avLst/>
          </a:prstGeom>
        </p:spPr>
        <p:txBody>
          <a:bodyPr lIns="0" tIns="0" rIns="0" bIns="0" rtlCol="0" anchor="t">
            <a:spAutoFit/>
          </a:bodyPr>
          <a:lstStyle/>
          <a:p>
            <a:pPr marL="863599" lvl="1" indent="-431800">
              <a:lnSpc>
                <a:spcPts val="4799"/>
              </a:lnSpc>
              <a:buFont typeface="Arial"/>
              <a:buChar char="•"/>
            </a:pPr>
            <a:r>
              <a:rPr lang="en-US" sz="3000" dirty="0">
                <a:solidFill>
                  <a:srgbClr val="202020"/>
                </a:solidFill>
                <a:latin typeface="Roboto"/>
              </a:rPr>
              <a:t>Abraham Lincoln, the 16th president of the United States, defined democracy simply and clearly. He said democracy is “a government of the people, by the people, and for the people.” </a:t>
            </a:r>
          </a:p>
          <a:p>
            <a:pPr>
              <a:lnSpc>
                <a:spcPts val="1800"/>
              </a:lnSpc>
            </a:pPr>
            <a:endParaRPr lang="en-US" sz="3000" dirty="0">
              <a:solidFill>
                <a:srgbClr val="202020"/>
              </a:solidFill>
              <a:latin typeface="Roboto"/>
            </a:endParaRPr>
          </a:p>
          <a:p>
            <a:pPr marL="863599" lvl="1" indent="-431800">
              <a:lnSpc>
                <a:spcPts val="4799"/>
              </a:lnSpc>
              <a:buFont typeface="Arial"/>
              <a:buChar char="•"/>
            </a:pPr>
            <a:r>
              <a:rPr lang="en-US" sz="3000" dirty="0">
                <a:solidFill>
                  <a:srgbClr val="202020"/>
                </a:solidFill>
                <a:latin typeface="Roboto"/>
              </a:rPr>
              <a:t>First, “of the people” means that the power of the state comes from the people, and the people can form and control the government. </a:t>
            </a:r>
          </a:p>
          <a:p>
            <a:pPr>
              <a:lnSpc>
                <a:spcPts val="1800"/>
              </a:lnSpc>
            </a:pPr>
            <a:endParaRPr lang="en-US" sz="3000" dirty="0">
              <a:solidFill>
                <a:srgbClr val="202020"/>
              </a:solidFill>
              <a:latin typeface="Roboto"/>
            </a:endParaRPr>
          </a:p>
          <a:p>
            <a:pPr marL="863599" lvl="1" indent="-431800">
              <a:lnSpc>
                <a:spcPts val="4799"/>
              </a:lnSpc>
              <a:buFont typeface="Arial"/>
              <a:buChar char="•"/>
            </a:pPr>
            <a:r>
              <a:rPr lang="en-US" sz="3000" dirty="0">
                <a:solidFill>
                  <a:srgbClr val="202020"/>
                </a:solidFill>
                <a:latin typeface="Roboto"/>
              </a:rPr>
              <a:t>“By the people” means that national laws are made by the people and their representatives. </a:t>
            </a:r>
          </a:p>
          <a:p>
            <a:pPr>
              <a:lnSpc>
                <a:spcPts val="1800"/>
              </a:lnSpc>
            </a:pPr>
            <a:endParaRPr lang="en-US" sz="3000" dirty="0">
              <a:solidFill>
                <a:srgbClr val="202020"/>
              </a:solidFill>
              <a:latin typeface="Roboto"/>
            </a:endParaRPr>
          </a:p>
          <a:p>
            <a:pPr marL="863599" lvl="1" indent="-431800">
              <a:lnSpc>
                <a:spcPts val="4799"/>
              </a:lnSpc>
              <a:buFont typeface="Arial"/>
              <a:buChar char="•"/>
            </a:pPr>
            <a:r>
              <a:rPr lang="en-US" sz="3000" dirty="0">
                <a:solidFill>
                  <a:srgbClr val="202020"/>
                </a:solidFill>
                <a:latin typeface="Roboto"/>
              </a:rPr>
              <a:t>“For the people” means that the state should respect the will of the people and work for what the people want. </a:t>
            </a:r>
          </a:p>
          <a:p>
            <a:pPr>
              <a:lnSpc>
                <a:spcPts val="4799"/>
              </a:lnSpc>
            </a:pPr>
            <a:endParaRPr lang="en-US" sz="3000" dirty="0">
              <a:solidFill>
                <a:srgbClr val="202020"/>
              </a:solidFill>
              <a:latin typeface="Roboto"/>
            </a:endParaRPr>
          </a:p>
        </p:txBody>
      </p:sp>
      <p:sp>
        <p:nvSpPr>
          <p:cNvPr id="5" name="TextBox 5"/>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6" name="TextBox 6"/>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7" name="TextBox 7"/>
          <p:cNvSpPr txBox="1"/>
          <p:nvPr/>
        </p:nvSpPr>
        <p:spPr>
          <a:xfrm>
            <a:off x="1028700" y="2503939"/>
            <a:ext cx="2762123" cy="720737"/>
          </a:xfrm>
          <a:prstGeom prst="rect">
            <a:avLst/>
          </a:prstGeom>
        </p:spPr>
        <p:txBody>
          <a:bodyPr lIns="0" tIns="0" rIns="0" bIns="0" rtlCol="0" anchor="t">
            <a:spAutoFit/>
          </a:bodyPr>
          <a:lstStyle/>
          <a:p>
            <a:pPr>
              <a:lnSpc>
                <a:spcPts val="5501"/>
              </a:lnSpc>
            </a:pPr>
            <a:r>
              <a:rPr lang="en-US" sz="5000">
                <a:solidFill>
                  <a:srgbClr val="00C2CB"/>
                </a:solidFill>
                <a:latin typeface="Roboto Bold"/>
              </a:rPr>
              <a:t>PART 01.</a:t>
            </a:r>
          </a:p>
        </p:txBody>
      </p:sp>
      <p:sp>
        <p:nvSpPr>
          <p:cNvPr id="8" name="TextBox 8"/>
          <p:cNvSpPr txBox="1"/>
          <p:nvPr/>
        </p:nvSpPr>
        <p:spPr>
          <a:xfrm>
            <a:off x="3790823" y="2445797"/>
            <a:ext cx="13987343" cy="771525"/>
          </a:xfrm>
          <a:prstGeom prst="rect">
            <a:avLst/>
          </a:prstGeom>
        </p:spPr>
        <p:txBody>
          <a:bodyPr lIns="0" tIns="0" rIns="0" bIns="0" rtlCol="0" anchor="t">
            <a:spAutoFit/>
          </a:bodyPr>
          <a:lstStyle/>
          <a:p>
            <a:pPr>
              <a:lnSpc>
                <a:spcPts val="6000"/>
              </a:lnSpc>
            </a:pPr>
            <a:r>
              <a:rPr lang="en-US" sz="5000">
                <a:solidFill>
                  <a:srgbClr val="00C2CB"/>
                </a:solidFill>
                <a:latin typeface="Roboto Bold"/>
              </a:rPr>
              <a:t>What is democracy?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sp>
        <p:nvSpPr>
          <p:cNvPr id="4" name="TextBox 4"/>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5" name="TextBox 5"/>
          <p:cNvSpPr txBox="1"/>
          <p:nvPr/>
        </p:nvSpPr>
        <p:spPr>
          <a:xfrm>
            <a:off x="1028700" y="8880646"/>
            <a:ext cx="7218980" cy="344784"/>
          </a:xfrm>
          <a:prstGeom prst="rect">
            <a:avLst/>
          </a:prstGeom>
        </p:spPr>
        <p:txBody>
          <a:bodyPr lIns="0" tIns="0" rIns="0" bIns="0" rtlCol="0" anchor="t">
            <a:spAutoFit/>
          </a:bodyPr>
          <a:lstStyle/>
          <a:p>
            <a:pPr>
              <a:lnSpc>
                <a:spcPts val="2732"/>
              </a:lnSpc>
              <a:spcBef>
                <a:spcPct val="0"/>
              </a:spcBef>
            </a:pPr>
            <a:r>
              <a:rPr lang="en-US" sz="2101">
                <a:solidFill>
                  <a:srgbClr val="00C2CB"/>
                </a:solidFill>
                <a:latin typeface="Roboto"/>
              </a:rPr>
              <a:t>Heavenly Culture, World Peace, Restoration of Light</a:t>
            </a:r>
          </a:p>
        </p:txBody>
      </p:sp>
      <p:sp>
        <p:nvSpPr>
          <p:cNvPr id="6" name="TextBox 6"/>
          <p:cNvSpPr txBox="1"/>
          <p:nvPr/>
        </p:nvSpPr>
        <p:spPr>
          <a:xfrm>
            <a:off x="1028700" y="2844982"/>
            <a:ext cx="4757222" cy="887107"/>
          </a:xfrm>
          <a:prstGeom prst="rect">
            <a:avLst/>
          </a:prstGeom>
        </p:spPr>
        <p:txBody>
          <a:bodyPr lIns="0" tIns="0" rIns="0" bIns="0" rtlCol="0" anchor="t">
            <a:spAutoFit/>
          </a:bodyPr>
          <a:lstStyle/>
          <a:p>
            <a:pPr>
              <a:lnSpc>
                <a:spcPts val="6711"/>
              </a:lnSpc>
            </a:pPr>
            <a:r>
              <a:rPr lang="en-US" sz="6100">
                <a:solidFill>
                  <a:srgbClr val="00C2CB"/>
                </a:solidFill>
                <a:latin typeface="Roboto Bold"/>
              </a:rPr>
              <a:t>PART 02</a:t>
            </a:r>
          </a:p>
        </p:txBody>
      </p:sp>
      <p:sp>
        <p:nvSpPr>
          <p:cNvPr id="7" name="TextBox 7"/>
          <p:cNvSpPr txBox="1"/>
          <p:nvPr/>
        </p:nvSpPr>
        <p:spPr>
          <a:xfrm>
            <a:off x="1028700" y="4123356"/>
            <a:ext cx="11986764" cy="4645025"/>
          </a:xfrm>
          <a:prstGeom prst="rect">
            <a:avLst/>
          </a:prstGeom>
        </p:spPr>
        <p:txBody>
          <a:bodyPr lIns="0" tIns="0" rIns="0" bIns="0" rtlCol="0" anchor="t">
            <a:spAutoFit/>
          </a:bodyPr>
          <a:lstStyle/>
          <a:p>
            <a:pPr>
              <a:lnSpc>
                <a:spcPts val="12100"/>
              </a:lnSpc>
            </a:pPr>
            <a:r>
              <a:rPr lang="en-US" sz="10000" dirty="0">
                <a:solidFill>
                  <a:srgbClr val="00C2CB"/>
                </a:solidFill>
                <a:latin typeface="Roboto Bold"/>
              </a:rPr>
              <a:t>The Basic Spirits of Democracy</a:t>
            </a:r>
          </a:p>
          <a:p>
            <a:pPr>
              <a:lnSpc>
                <a:spcPts val="12100"/>
              </a:lnSpc>
            </a:pPr>
            <a:endParaRPr lang="en-US" sz="10000" dirty="0">
              <a:solidFill>
                <a:srgbClr val="00C2CB"/>
              </a:solidFill>
              <a:latin typeface="Roboto Bold"/>
            </a:endParaRPr>
          </a:p>
        </p:txBody>
      </p:sp>
      <p:pic>
        <p:nvPicPr>
          <p:cNvPr id="8" name="Picture 8"/>
          <p:cNvPicPr>
            <a:picLocks noChangeAspect="1"/>
          </p:cNvPicPr>
          <p:nvPr/>
        </p:nvPicPr>
        <p:blipFill>
          <a:blip r:embed="rId2"/>
          <a:srcRect/>
          <a:stretch>
            <a:fillRect/>
          </a:stretch>
        </p:blipFill>
        <p:spPr>
          <a:xfrm>
            <a:off x="12861116" y="5958312"/>
            <a:ext cx="3862128" cy="310901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sp>
        <p:nvSpPr>
          <p:cNvPr id="4" name="AutoShape 4"/>
          <p:cNvSpPr/>
          <p:nvPr/>
        </p:nvSpPr>
        <p:spPr>
          <a:xfrm>
            <a:off x="1028700" y="5124450"/>
            <a:ext cx="4601529" cy="0"/>
          </a:xfrm>
          <a:prstGeom prst="line">
            <a:avLst/>
          </a:prstGeom>
          <a:ln w="19050" cap="flat">
            <a:solidFill>
              <a:srgbClr val="202020"/>
            </a:solidFill>
            <a:prstDash val="solid"/>
            <a:headEnd type="none" w="sm" len="sm"/>
            <a:tailEnd type="none" w="sm" len="sm"/>
          </a:ln>
        </p:spPr>
      </p:sp>
      <p:sp>
        <p:nvSpPr>
          <p:cNvPr id="5" name="AutoShape 5"/>
          <p:cNvSpPr/>
          <p:nvPr/>
        </p:nvSpPr>
        <p:spPr>
          <a:xfrm>
            <a:off x="6466315" y="5143500"/>
            <a:ext cx="4991483" cy="0"/>
          </a:xfrm>
          <a:prstGeom prst="line">
            <a:avLst/>
          </a:prstGeom>
          <a:ln w="19050" cap="flat">
            <a:solidFill>
              <a:srgbClr val="202020"/>
            </a:solidFill>
            <a:prstDash val="solid"/>
            <a:headEnd type="none" w="sm" len="sm"/>
            <a:tailEnd type="none" w="sm" len="sm"/>
          </a:ln>
        </p:spPr>
      </p:sp>
      <p:sp>
        <p:nvSpPr>
          <p:cNvPr id="6" name="AutoShape 6"/>
          <p:cNvSpPr/>
          <p:nvPr/>
        </p:nvSpPr>
        <p:spPr>
          <a:xfrm rot="-34176">
            <a:off x="12468882" y="5110163"/>
            <a:ext cx="4790537" cy="0"/>
          </a:xfrm>
          <a:prstGeom prst="line">
            <a:avLst/>
          </a:prstGeom>
          <a:ln w="19050" cap="flat">
            <a:solidFill>
              <a:srgbClr val="202020"/>
            </a:solidFill>
            <a:prstDash val="solid"/>
            <a:headEnd type="none" w="sm" len="sm"/>
            <a:tailEnd type="none" w="sm" len="sm"/>
          </a:ln>
        </p:spPr>
      </p:sp>
      <p:sp>
        <p:nvSpPr>
          <p:cNvPr id="7" name="TextBox 7"/>
          <p:cNvSpPr txBox="1"/>
          <p:nvPr/>
        </p:nvSpPr>
        <p:spPr>
          <a:xfrm>
            <a:off x="3996382" y="2453151"/>
            <a:ext cx="13262918" cy="771525"/>
          </a:xfrm>
          <a:prstGeom prst="rect">
            <a:avLst/>
          </a:prstGeom>
        </p:spPr>
        <p:txBody>
          <a:bodyPr lIns="0" tIns="0" rIns="0" bIns="0" rtlCol="0" anchor="t">
            <a:spAutoFit/>
          </a:bodyPr>
          <a:lstStyle/>
          <a:p>
            <a:pPr>
              <a:lnSpc>
                <a:spcPts val="6000"/>
              </a:lnSpc>
            </a:pPr>
            <a:r>
              <a:rPr lang="en-US" sz="5000" dirty="0">
                <a:solidFill>
                  <a:srgbClr val="00C2CB"/>
                </a:solidFill>
                <a:latin typeface="Roboto Bold"/>
              </a:rPr>
              <a:t>The basic spirits of democracy</a:t>
            </a:r>
          </a:p>
        </p:txBody>
      </p:sp>
      <p:sp>
        <p:nvSpPr>
          <p:cNvPr id="8" name="TextBox 8"/>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9" name="TextBox 9"/>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10" name="TextBox 10"/>
          <p:cNvSpPr txBox="1"/>
          <p:nvPr/>
        </p:nvSpPr>
        <p:spPr>
          <a:xfrm>
            <a:off x="1028700" y="2503939"/>
            <a:ext cx="2762123" cy="720737"/>
          </a:xfrm>
          <a:prstGeom prst="rect">
            <a:avLst/>
          </a:prstGeom>
        </p:spPr>
        <p:txBody>
          <a:bodyPr lIns="0" tIns="0" rIns="0" bIns="0" rtlCol="0" anchor="t">
            <a:spAutoFit/>
          </a:bodyPr>
          <a:lstStyle/>
          <a:p>
            <a:pPr>
              <a:lnSpc>
                <a:spcPts val="5501"/>
              </a:lnSpc>
            </a:pPr>
            <a:r>
              <a:rPr lang="en-US" sz="5000">
                <a:solidFill>
                  <a:srgbClr val="00C2CB"/>
                </a:solidFill>
                <a:latin typeface="Roboto Bold"/>
              </a:rPr>
              <a:t>PART 02.</a:t>
            </a:r>
          </a:p>
        </p:txBody>
      </p:sp>
      <p:sp>
        <p:nvSpPr>
          <p:cNvPr id="11" name="TextBox 11"/>
          <p:cNvSpPr txBox="1"/>
          <p:nvPr/>
        </p:nvSpPr>
        <p:spPr>
          <a:xfrm>
            <a:off x="1028700" y="5419725"/>
            <a:ext cx="4601529" cy="2532745"/>
          </a:xfrm>
          <a:prstGeom prst="rect">
            <a:avLst/>
          </a:prstGeom>
        </p:spPr>
        <p:txBody>
          <a:bodyPr lIns="0" tIns="0" rIns="0" bIns="0" rtlCol="0" anchor="t">
            <a:spAutoFit/>
          </a:bodyPr>
          <a:lstStyle/>
          <a:p>
            <a:pPr>
              <a:lnSpc>
                <a:spcPts val="3960"/>
              </a:lnSpc>
            </a:pPr>
            <a:r>
              <a:rPr lang="en-US" sz="3000" dirty="0">
                <a:solidFill>
                  <a:srgbClr val="202020"/>
                </a:solidFill>
                <a:latin typeface="Roboto"/>
              </a:rPr>
              <a:t>Human dignity means that we must recognize the dignity that all human beings have from birth.</a:t>
            </a:r>
          </a:p>
          <a:p>
            <a:pPr marL="0" lvl="0" indent="0">
              <a:lnSpc>
                <a:spcPts val="3960"/>
              </a:lnSpc>
              <a:spcBef>
                <a:spcPct val="0"/>
              </a:spcBef>
            </a:pPr>
            <a:endParaRPr lang="en-US" sz="3000" dirty="0">
              <a:solidFill>
                <a:srgbClr val="202020"/>
              </a:solidFill>
              <a:latin typeface="Roboto"/>
            </a:endParaRPr>
          </a:p>
        </p:txBody>
      </p:sp>
      <p:sp>
        <p:nvSpPr>
          <p:cNvPr id="12" name="TextBox 12"/>
          <p:cNvSpPr txBox="1"/>
          <p:nvPr/>
        </p:nvSpPr>
        <p:spPr>
          <a:xfrm>
            <a:off x="6428157" y="5410200"/>
            <a:ext cx="5029641" cy="4584588"/>
          </a:xfrm>
          <a:prstGeom prst="rect">
            <a:avLst/>
          </a:prstGeom>
        </p:spPr>
        <p:txBody>
          <a:bodyPr lIns="0" tIns="0" rIns="0" bIns="0" rtlCol="0" anchor="t">
            <a:spAutoFit/>
          </a:bodyPr>
          <a:lstStyle/>
          <a:p>
            <a:pPr>
              <a:lnSpc>
                <a:spcPts val="3960"/>
              </a:lnSpc>
            </a:pPr>
            <a:r>
              <a:rPr lang="en-US" sz="3000" dirty="0">
                <a:solidFill>
                  <a:srgbClr val="202020"/>
                </a:solidFill>
                <a:latin typeface="Roboto"/>
              </a:rPr>
              <a:t>Negative freedom refers to not being subject to unnecessary interference and control from the state, and positive freedom refers to demanding one’s right from the state or participating in state affairs. </a:t>
            </a:r>
          </a:p>
          <a:p>
            <a:pPr marL="0" lvl="0" indent="0">
              <a:lnSpc>
                <a:spcPts val="3960"/>
              </a:lnSpc>
              <a:spcBef>
                <a:spcPct val="0"/>
              </a:spcBef>
            </a:pPr>
            <a:endParaRPr lang="en-US" sz="3000" dirty="0">
              <a:solidFill>
                <a:srgbClr val="202020"/>
              </a:solidFill>
              <a:latin typeface="Roboto"/>
            </a:endParaRPr>
          </a:p>
        </p:txBody>
      </p:sp>
      <p:sp>
        <p:nvSpPr>
          <p:cNvPr id="13" name="TextBox 13"/>
          <p:cNvSpPr txBox="1"/>
          <p:nvPr/>
        </p:nvSpPr>
        <p:spPr>
          <a:xfrm>
            <a:off x="12468905" y="5438775"/>
            <a:ext cx="4790395" cy="2532745"/>
          </a:xfrm>
          <a:prstGeom prst="rect">
            <a:avLst/>
          </a:prstGeom>
        </p:spPr>
        <p:txBody>
          <a:bodyPr lIns="0" tIns="0" rIns="0" bIns="0" rtlCol="0" anchor="t">
            <a:spAutoFit/>
          </a:bodyPr>
          <a:lstStyle/>
          <a:p>
            <a:pPr>
              <a:lnSpc>
                <a:spcPts val="3960"/>
              </a:lnSpc>
            </a:pPr>
            <a:r>
              <a:rPr lang="en-US" sz="3000" dirty="0">
                <a:solidFill>
                  <a:srgbClr val="202020"/>
                </a:solidFill>
                <a:latin typeface="Roboto"/>
              </a:rPr>
              <a:t>Equality means not being discriminated against based on race, gender, religion, etc.</a:t>
            </a:r>
          </a:p>
          <a:p>
            <a:pPr marL="0" lvl="0" indent="0">
              <a:lnSpc>
                <a:spcPts val="3960"/>
              </a:lnSpc>
              <a:spcBef>
                <a:spcPct val="0"/>
              </a:spcBef>
            </a:pPr>
            <a:endParaRPr lang="en-US" sz="3000" dirty="0">
              <a:solidFill>
                <a:srgbClr val="202020"/>
              </a:solidFill>
              <a:latin typeface="Roboto"/>
            </a:endParaRPr>
          </a:p>
        </p:txBody>
      </p:sp>
      <p:sp>
        <p:nvSpPr>
          <p:cNvPr id="14" name="TextBox 14"/>
          <p:cNvSpPr txBox="1"/>
          <p:nvPr/>
        </p:nvSpPr>
        <p:spPr>
          <a:xfrm>
            <a:off x="1381720" y="4205816"/>
            <a:ext cx="3895488" cy="679450"/>
          </a:xfrm>
          <a:prstGeom prst="rect">
            <a:avLst/>
          </a:prstGeom>
        </p:spPr>
        <p:txBody>
          <a:bodyPr wrap="square" lIns="0" tIns="0" rIns="0" bIns="0" rtlCol="0" anchor="t">
            <a:spAutoFit/>
          </a:bodyPr>
          <a:lstStyle/>
          <a:p>
            <a:pPr algn="ctr">
              <a:lnSpc>
                <a:spcPts val="5599"/>
              </a:lnSpc>
              <a:spcBef>
                <a:spcPct val="0"/>
              </a:spcBef>
            </a:pPr>
            <a:r>
              <a:rPr lang="en-US" sz="3999" dirty="0">
                <a:solidFill>
                  <a:srgbClr val="000000"/>
                </a:solidFill>
                <a:latin typeface="Roboto Bold"/>
              </a:rPr>
              <a:t>Human dignity</a:t>
            </a:r>
          </a:p>
        </p:txBody>
      </p:sp>
      <p:sp>
        <p:nvSpPr>
          <p:cNvPr id="15" name="TextBox 15"/>
          <p:cNvSpPr txBox="1"/>
          <p:nvPr/>
        </p:nvSpPr>
        <p:spPr>
          <a:xfrm>
            <a:off x="7930053" y="4159250"/>
            <a:ext cx="2025848" cy="679450"/>
          </a:xfrm>
          <a:prstGeom prst="rect">
            <a:avLst/>
          </a:prstGeom>
        </p:spPr>
        <p:txBody>
          <a:bodyPr lIns="0" tIns="0" rIns="0" bIns="0" rtlCol="0" anchor="t">
            <a:spAutoFit/>
          </a:bodyPr>
          <a:lstStyle/>
          <a:p>
            <a:pPr algn="ctr">
              <a:lnSpc>
                <a:spcPts val="5599"/>
              </a:lnSpc>
              <a:spcBef>
                <a:spcPct val="0"/>
              </a:spcBef>
            </a:pPr>
            <a:r>
              <a:rPr lang="en-US" sz="3999">
                <a:solidFill>
                  <a:srgbClr val="000000"/>
                </a:solidFill>
                <a:latin typeface="Roboto Bold"/>
              </a:rPr>
              <a:t>Freedom</a:t>
            </a:r>
          </a:p>
        </p:txBody>
      </p:sp>
      <p:sp>
        <p:nvSpPr>
          <p:cNvPr id="16" name="TextBox 16"/>
          <p:cNvSpPr txBox="1"/>
          <p:nvPr/>
        </p:nvSpPr>
        <p:spPr>
          <a:xfrm>
            <a:off x="13210196" y="4205816"/>
            <a:ext cx="3307812" cy="679450"/>
          </a:xfrm>
          <a:prstGeom prst="rect">
            <a:avLst/>
          </a:prstGeom>
        </p:spPr>
        <p:txBody>
          <a:bodyPr wrap="square" lIns="0" tIns="0" rIns="0" bIns="0" rtlCol="0" anchor="t">
            <a:spAutoFit/>
          </a:bodyPr>
          <a:lstStyle/>
          <a:p>
            <a:pPr algn="ctr">
              <a:lnSpc>
                <a:spcPts val="5599"/>
              </a:lnSpc>
              <a:spcBef>
                <a:spcPct val="0"/>
              </a:spcBef>
            </a:pPr>
            <a:r>
              <a:rPr lang="en-US" sz="3999" dirty="0">
                <a:solidFill>
                  <a:srgbClr val="000000"/>
                </a:solidFill>
                <a:latin typeface="Roboto Bold"/>
              </a:rPr>
              <a:t>Equality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sp>
        <p:nvSpPr>
          <p:cNvPr id="4" name="TextBox 4"/>
          <p:cNvSpPr txBox="1"/>
          <p:nvPr/>
        </p:nvSpPr>
        <p:spPr>
          <a:xfrm>
            <a:off x="1028700" y="8880646"/>
            <a:ext cx="7218980" cy="344784"/>
          </a:xfrm>
          <a:prstGeom prst="rect">
            <a:avLst/>
          </a:prstGeom>
        </p:spPr>
        <p:txBody>
          <a:bodyPr lIns="0" tIns="0" rIns="0" bIns="0" rtlCol="0" anchor="t">
            <a:spAutoFit/>
          </a:bodyPr>
          <a:lstStyle/>
          <a:p>
            <a:pPr>
              <a:lnSpc>
                <a:spcPts val="2732"/>
              </a:lnSpc>
              <a:spcBef>
                <a:spcPct val="0"/>
              </a:spcBef>
            </a:pPr>
            <a:r>
              <a:rPr lang="en-US" sz="2101">
                <a:solidFill>
                  <a:srgbClr val="00C2CB"/>
                </a:solidFill>
                <a:latin typeface="Roboto"/>
              </a:rPr>
              <a:t>Heavenly Culture, World Peace, Restoration of Light</a:t>
            </a:r>
          </a:p>
        </p:txBody>
      </p:sp>
      <p:sp>
        <p:nvSpPr>
          <p:cNvPr id="5" name="TextBox 5"/>
          <p:cNvSpPr txBox="1"/>
          <p:nvPr/>
        </p:nvSpPr>
        <p:spPr>
          <a:xfrm>
            <a:off x="1028700" y="3788510"/>
            <a:ext cx="13327291" cy="4555671"/>
          </a:xfrm>
          <a:prstGeom prst="rect">
            <a:avLst/>
          </a:prstGeom>
        </p:spPr>
        <p:txBody>
          <a:bodyPr lIns="0" tIns="0" rIns="0" bIns="0" rtlCol="0" anchor="t">
            <a:spAutoFit/>
          </a:bodyPr>
          <a:lstStyle/>
          <a:p>
            <a:pPr>
              <a:lnSpc>
                <a:spcPts val="12100"/>
              </a:lnSpc>
            </a:pPr>
            <a:r>
              <a:rPr lang="en-US" sz="9000" dirty="0">
                <a:solidFill>
                  <a:srgbClr val="00C2CB"/>
                </a:solidFill>
                <a:latin typeface="Roboto Bold"/>
              </a:rPr>
              <a:t>Direct Democracy </a:t>
            </a:r>
          </a:p>
          <a:p>
            <a:pPr>
              <a:lnSpc>
                <a:spcPts val="12100"/>
              </a:lnSpc>
            </a:pPr>
            <a:r>
              <a:rPr lang="en-US" sz="9000" dirty="0">
                <a:solidFill>
                  <a:srgbClr val="00C2CB"/>
                </a:solidFill>
                <a:latin typeface="Roboto Bold"/>
              </a:rPr>
              <a:t>and Representative Democracy</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15101" y="4171221"/>
            <a:ext cx="3644199" cy="5087079"/>
          </a:xfrm>
          <a:prstGeom prst="rect">
            <a:avLst/>
          </a:prstGeom>
        </p:spPr>
      </p:pic>
      <p:sp>
        <p:nvSpPr>
          <p:cNvPr id="7" name="TextBox 7"/>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8" name="TextBox 8"/>
          <p:cNvSpPr txBox="1"/>
          <p:nvPr/>
        </p:nvSpPr>
        <p:spPr>
          <a:xfrm>
            <a:off x="1028700" y="2844982"/>
            <a:ext cx="4757222" cy="887107"/>
          </a:xfrm>
          <a:prstGeom prst="rect">
            <a:avLst/>
          </a:prstGeom>
        </p:spPr>
        <p:txBody>
          <a:bodyPr lIns="0" tIns="0" rIns="0" bIns="0" rtlCol="0" anchor="t">
            <a:spAutoFit/>
          </a:bodyPr>
          <a:lstStyle/>
          <a:p>
            <a:pPr>
              <a:lnSpc>
                <a:spcPts val="6711"/>
              </a:lnSpc>
            </a:pPr>
            <a:r>
              <a:rPr lang="en-US" sz="6100">
                <a:solidFill>
                  <a:srgbClr val="00C2CB"/>
                </a:solidFill>
                <a:latin typeface="Roboto Bold"/>
              </a:rPr>
              <a:t>PART 03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769</Words>
  <Application>Microsoft Office PowerPoint</Application>
  <PresentationFormat>사용자 지정</PresentationFormat>
  <Paragraphs>104</Paragraphs>
  <Slides>20</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20</vt:i4>
      </vt:variant>
    </vt:vector>
  </HeadingPairs>
  <TitlesOfParts>
    <vt:vector size="26" baseType="lpstr">
      <vt:lpstr>Arial</vt:lpstr>
      <vt:lpstr>Roboto Bold</vt:lpstr>
      <vt:lpstr>Roboto Italics</vt:lpstr>
      <vt:lpstr>Roboto</vt:lpstr>
      <vt:lpstr>Calibri</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Civics #1</dc:title>
  <cp:lastModifiedBy>최 의헌</cp:lastModifiedBy>
  <cp:revision>12</cp:revision>
  <dcterms:created xsi:type="dcterms:W3CDTF">2006-08-16T00:00:00Z</dcterms:created>
  <dcterms:modified xsi:type="dcterms:W3CDTF">2023-04-21T13:47:18Z</dcterms:modified>
  <dc:identifier>DAFflG83Jog</dc:identifier>
</cp:coreProperties>
</file>