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Roboto" panose="02000000000000000000" pitchFamily="2" charset="0"/>
      <p:regular r:id="rId25"/>
    </p:embeddedFont>
    <p:embeddedFont>
      <p:font typeface="Roboto Bold" panose="020B0600000101010101" charset="0"/>
      <p:regular r:id="rId26"/>
    </p:embeddedFont>
    <p:embeddedFont>
      <p:font typeface="Roboto Italics" panose="020B0600000101010101"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2CB"/>
        </a:solidFill>
        <a:effectLst/>
      </p:bgPr>
    </p:bg>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FFFFF"/>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FFFFF"/>
            </a:solidFill>
            <a:prstDash val="solid"/>
            <a:headEnd type="none" w="sm" len="sm"/>
            <a:tailEnd type="none" w="sm" len="sm"/>
          </a:ln>
        </p:spPr>
      </p:sp>
      <p:pic>
        <p:nvPicPr>
          <p:cNvPr id="4" name="Picture 4"/>
          <p:cNvPicPr>
            <a:picLocks noChangeAspect="1"/>
          </p:cNvPicPr>
          <p:nvPr/>
        </p:nvPicPr>
        <p:blipFill>
          <a:blip r:embed="rId2">
            <a:alphaModFix amt="29000"/>
          </a:blip>
          <a:srcRect/>
          <a:stretch>
            <a:fillRect/>
          </a:stretch>
        </p:blipFill>
        <p:spPr>
          <a:xfrm>
            <a:off x="11087674" y="3502548"/>
            <a:ext cx="7516860" cy="7520968"/>
          </a:xfrm>
          <a:prstGeom prst="rect">
            <a:avLst/>
          </a:prstGeom>
        </p:spPr>
      </p:pic>
      <p:sp>
        <p:nvSpPr>
          <p:cNvPr id="5" name="TextBox 5"/>
          <p:cNvSpPr txBox="1"/>
          <p:nvPr/>
        </p:nvSpPr>
        <p:spPr>
          <a:xfrm>
            <a:off x="1028700" y="9229725"/>
            <a:ext cx="7218980" cy="346639"/>
          </a:xfrm>
          <a:prstGeom prst="rect">
            <a:avLst/>
          </a:prstGeom>
        </p:spPr>
        <p:txBody>
          <a:bodyPr lIns="0" tIns="0" rIns="0" bIns="0" rtlCol="0" anchor="t">
            <a:spAutoFit/>
          </a:bodyPr>
          <a:lstStyle/>
          <a:p>
            <a:pPr>
              <a:lnSpc>
                <a:spcPts val="2732"/>
              </a:lnSpc>
              <a:spcBef>
                <a:spcPct val="0"/>
              </a:spcBef>
            </a:pPr>
            <a:r>
              <a:rPr lang="en-US" sz="2101">
                <a:solidFill>
                  <a:srgbClr val="FFFFFF"/>
                </a:solidFill>
                <a:latin typeface="Roboto"/>
              </a:rPr>
              <a:t>Heavenly Culture, World Peace, Restoration of Light</a:t>
            </a:r>
          </a:p>
        </p:txBody>
      </p:sp>
      <p:grpSp>
        <p:nvGrpSpPr>
          <p:cNvPr id="6" name="Group 6"/>
          <p:cNvGrpSpPr/>
          <p:nvPr/>
        </p:nvGrpSpPr>
        <p:grpSpPr>
          <a:xfrm>
            <a:off x="1028700" y="2430164"/>
            <a:ext cx="10058974" cy="6828136"/>
            <a:chOff x="0" y="0"/>
            <a:chExt cx="13411966" cy="9104182"/>
          </a:xfrm>
        </p:grpSpPr>
        <p:sp>
          <p:nvSpPr>
            <p:cNvPr id="7" name="TextBox 7"/>
            <p:cNvSpPr txBox="1"/>
            <p:nvPr/>
          </p:nvSpPr>
          <p:spPr>
            <a:xfrm>
              <a:off x="0" y="95250"/>
              <a:ext cx="13411966" cy="8269817"/>
            </a:xfrm>
            <a:prstGeom prst="rect">
              <a:avLst/>
            </a:prstGeom>
          </p:spPr>
          <p:txBody>
            <a:bodyPr lIns="0" tIns="0" rIns="0" bIns="0" rtlCol="0" anchor="t">
              <a:spAutoFit/>
            </a:bodyPr>
            <a:lstStyle/>
            <a:p>
              <a:pPr>
                <a:lnSpc>
                  <a:spcPts val="12100"/>
                </a:lnSpc>
              </a:pPr>
              <a:r>
                <a:rPr lang="en-US" sz="10000" dirty="0">
                  <a:solidFill>
                    <a:srgbClr val="FFFFFF"/>
                  </a:solidFill>
                  <a:latin typeface="Roboto Bold"/>
                </a:rPr>
                <a:t>Lesson 2</a:t>
              </a:r>
            </a:p>
            <a:p>
              <a:pPr>
                <a:lnSpc>
                  <a:spcPts val="12100"/>
                </a:lnSpc>
              </a:pPr>
              <a:r>
                <a:rPr lang="en-US" sz="10000" dirty="0">
                  <a:solidFill>
                    <a:srgbClr val="FFFFFF"/>
                  </a:solidFill>
                  <a:latin typeface="Roboto Bold"/>
                </a:rPr>
                <a:t>History of the Development of Democracy 1</a:t>
              </a:r>
            </a:p>
          </p:txBody>
        </p:sp>
        <p:sp>
          <p:nvSpPr>
            <p:cNvPr id="8" name="TextBox 8"/>
            <p:cNvSpPr txBox="1"/>
            <p:nvPr/>
          </p:nvSpPr>
          <p:spPr>
            <a:xfrm>
              <a:off x="0" y="8462409"/>
              <a:ext cx="13411966" cy="641773"/>
            </a:xfrm>
            <a:prstGeom prst="rect">
              <a:avLst/>
            </a:prstGeom>
          </p:spPr>
          <p:txBody>
            <a:bodyPr lIns="0" tIns="0" rIns="0" bIns="0" rtlCol="0" anchor="t">
              <a:spAutoFit/>
            </a:bodyPr>
            <a:lstStyle/>
            <a:p>
              <a:pPr>
                <a:lnSpc>
                  <a:spcPts val="3920"/>
                </a:lnSpc>
              </a:pPr>
              <a:r>
                <a:rPr lang="en-US" sz="2800">
                  <a:solidFill>
                    <a:srgbClr val="FFFFFF"/>
                  </a:solidFill>
                  <a:latin typeface="Roboto"/>
                </a:rPr>
                <a:t>Civics and Global Citizenship</a:t>
              </a:r>
            </a:p>
          </p:txBody>
        </p:sp>
      </p:grpSp>
      <p:sp>
        <p:nvSpPr>
          <p:cNvPr id="9" name="TextBox 9"/>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FFFFF"/>
                </a:solidFill>
                <a:latin typeface="Roboto Bold"/>
              </a:rPr>
              <a:t>HWPL PEACE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1254965" y="4427935"/>
            <a:ext cx="5566815" cy="4481286"/>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7" name="TextBox 7"/>
          <p:cNvSpPr txBox="1"/>
          <p:nvPr/>
        </p:nvSpPr>
        <p:spPr>
          <a:xfrm>
            <a:off x="1028700" y="2919810"/>
            <a:ext cx="7886700" cy="3111500"/>
          </a:xfrm>
          <a:prstGeom prst="rect">
            <a:avLst/>
          </a:prstGeom>
        </p:spPr>
        <p:txBody>
          <a:bodyPr wrap="square" lIns="0" tIns="0" rIns="0" bIns="0" rtlCol="0" anchor="t">
            <a:spAutoFit/>
          </a:bodyPr>
          <a:lstStyle/>
          <a:p>
            <a:pPr>
              <a:lnSpc>
                <a:spcPts val="12100"/>
              </a:lnSpc>
            </a:pPr>
            <a:r>
              <a:rPr lang="en-US" sz="10000" dirty="0">
                <a:solidFill>
                  <a:srgbClr val="00C2CB"/>
                </a:solidFill>
                <a:latin typeface="Roboto Bold"/>
              </a:rPr>
              <a:t>Reviewing the Lesson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82010"/>
            <a:ext cx="2057400" cy="2057400"/>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3863530" y="4691292"/>
            <a:ext cx="13025386" cy="2660985"/>
          </a:xfrm>
          <a:prstGeom prst="rect">
            <a:avLst/>
          </a:prstGeom>
        </p:spPr>
        <p:txBody>
          <a:bodyPr lIns="0" tIns="0" rIns="0" bIns="0" rtlCol="0" anchor="t">
            <a:spAutoFit/>
          </a:bodyPr>
          <a:lstStyle/>
          <a:p>
            <a:pPr>
              <a:lnSpc>
                <a:spcPts val="7200"/>
              </a:lnSpc>
            </a:pPr>
            <a:r>
              <a:rPr lang="en-US" sz="5000" dirty="0">
                <a:solidFill>
                  <a:srgbClr val="202020"/>
                </a:solidFill>
                <a:latin typeface="Roboto"/>
              </a:rPr>
              <a:t>What were the characteristics of Athenian democracy in Ancient Greece? </a:t>
            </a:r>
          </a:p>
          <a:p>
            <a:pPr marL="0" lvl="0" indent="0">
              <a:lnSpc>
                <a:spcPts val="6839"/>
              </a:lnSpc>
              <a:spcBef>
                <a:spcPct val="0"/>
              </a:spcBef>
            </a:pPr>
            <a:endParaRPr lang="en-US" sz="5000" dirty="0">
              <a:solidFill>
                <a:srgbClr val="202020"/>
              </a:solidFill>
              <a:latin typeface="Roboto"/>
            </a:endParaRP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dirty="0">
                <a:solidFill>
                  <a:srgbClr val="00C2CB"/>
                </a:solidFill>
                <a:latin typeface="Roboto Bold"/>
              </a:rPr>
              <a:t>Reviewing the Lesson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82010"/>
            <a:ext cx="2057400" cy="2057400"/>
          </a:xfrm>
          <a:prstGeom prst="rect">
            <a:avLst/>
          </a:prstGeom>
        </p:spPr>
      </p:pic>
      <p:sp>
        <p:nvSpPr>
          <p:cNvPr id="8" name="TextBox 8"/>
          <p:cNvSpPr txBox="1"/>
          <p:nvPr/>
        </p:nvSpPr>
        <p:spPr>
          <a:xfrm>
            <a:off x="3604323" y="4762960"/>
            <a:ext cx="13487025" cy="2762250"/>
          </a:xfrm>
          <a:prstGeom prst="rect">
            <a:avLst/>
          </a:prstGeom>
        </p:spPr>
        <p:txBody>
          <a:bodyPr lIns="0" tIns="0" rIns="0" bIns="0" rtlCol="0" anchor="t">
            <a:spAutoFit/>
          </a:bodyPr>
          <a:lstStyle/>
          <a:p>
            <a:pPr>
              <a:lnSpc>
                <a:spcPts val="7200"/>
              </a:lnSpc>
            </a:pPr>
            <a:r>
              <a:rPr lang="en-US" sz="5000" dirty="0">
                <a:solidFill>
                  <a:srgbClr val="202020"/>
                </a:solidFill>
                <a:latin typeface="Roboto"/>
              </a:rPr>
              <a:t>What were the limitation of Athenian democracy in Ancient Greece?</a:t>
            </a:r>
          </a:p>
          <a:p>
            <a:pPr marL="0" lvl="0" indent="0">
              <a:lnSpc>
                <a:spcPts val="7200"/>
              </a:lnSpc>
              <a:spcBef>
                <a:spcPct val="0"/>
              </a:spcBef>
            </a:pPr>
            <a:endParaRPr lang="en-US" sz="5000" dirty="0">
              <a:solidFill>
                <a:srgbClr val="202020"/>
              </a:solidFill>
              <a:latin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sp>
        <p:nvSpPr>
          <p:cNvPr id="7" name="TextBox 7"/>
          <p:cNvSpPr txBox="1"/>
          <p:nvPr/>
        </p:nvSpPr>
        <p:spPr>
          <a:xfrm>
            <a:off x="3733800" y="4468471"/>
            <a:ext cx="12820256" cy="3622787"/>
          </a:xfrm>
          <a:prstGeom prst="rect">
            <a:avLst/>
          </a:prstGeom>
        </p:spPr>
        <p:txBody>
          <a:bodyPr lIns="0" tIns="0" rIns="0" bIns="0" rtlCol="0" anchor="t">
            <a:spAutoFit/>
          </a:bodyPr>
          <a:lstStyle/>
          <a:p>
            <a:pPr>
              <a:lnSpc>
                <a:spcPts val="7200"/>
              </a:lnSpc>
            </a:pPr>
            <a:r>
              <a:rPr lang="en-US" sz="5000" dirty="0">
                <a:solidFill>
                  <a:srgbClr val="202020"/>
                </a:solidFill>
                <a:latin typeface="Roboto"/>
              </a:rPr>
              <a:t>What do you call a country that has   a monarch like the United Kingdom   but is ruled by the constitution and the law?</a:t>
            </a:r>
          </a:p>
          <a:p>
            <a:pPr marL="0" lvl="0" indent="0">
              <a:lnSpc>
                <a:spcPts val="7200"/>
              </a:lnSpc>
              <a:spcBef>
                <a:spcPct val="0"/>
              </a:spcBef>
            </a:pPr>
            <a:endParaRPr lang="en-US" sz="5000" dirty="0">
              <a:solidFill>
                <a:srgbClr val="202020"/>
              </a:solidFill>
              <a:latin typeface="Roboto"/>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82010"/>
            <a:ext cx="2057400" cy="2057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sp>
        <p:nvSpPr>
          <p:cNvPr id="7" name="TextBox 7"/>
          <p:cNvSpPr txBox="1"/>
          <p:nvPr/>
        </p:nvSpPr>
        <p:spPr>
          <a:xfrm>
            <a:off x="4007394" y="4691292"/>
            <a:ext cx="12065853" cy="2699457"/>
          </a:xfrm>
          <a:prstGeom prst="rect">
            <a:avLst/>
          </a:prstGeom>
        </p:spPr>
        <p:txBody>
          <a:bodyPr lIns="0" tIns="0" rIns="0" bIns="0" rtlCol="0" anchor="t">
            <a:spAutoFit/>
          </a:bodyPr>
          <a:lstStyle/>
          <a:p>
            <a:pPr marL="0" lvl="0" indent="0">
              <a:lnSpc>
                <a:spcPts val="7200"/>
              </a:lnSpc>
              <a:spcBef>
                <a:spcPct val="0"/>
              </a:spcBef>
            </a:pPr>
            <a:r>
              <a:rPr lang="en-US" sz="5000" dirty="0">
                <a:solidFill>
                  <a:srgbClr val="202020"/>
                </a:solidFill>
                <a:latin typeface="Roboto"/>
              </a:rPr>
              <a:t>What is the name of the document signed by King John of England in 1215? Why do we need species diversity? </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46176"/>
            <a:ext cx="2074184" cy="20741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Reviewing the Lesson </a:t>
            </a:r>
          </a:p>
        </p:txBody>
      </p:sp>
      <p:sp>
        <p:nvSpPr>
          <p:cNvPr id="7" name="TextBox 7"/>
          <p:cNvSpPr txBox="1"/>
          <p:nvPr/>
        </p:nvSpPr>
        <p:spPr>
          <a:xfrm>
            <a:off x="3893407" y="4880238"/>
            <a:ext cx="13016994" cy="2905125"/>
          </a:xfrm>
          <a:prstGeom prst="rect">
            <a:avLst/>
          </a:prstGeom>
        </p:spPr>
        <p:txBody>
          <a:bodyPr lIns="0" tIns="0" rIns="0" bIns="0" rtlCol="0" anchor="t">
            <a:spAutoFit/>
          </a:bodyPr>
          <a:lstStyle/>
          <a:p>
            <a:pPr>
              <a:lnSpc>
                <a:spcPts val="7200"/>
              </a:lnSpc>
            </a:pPr>
            <a:r>
              <a:rPr lang="en-US" sz="5000" dirty="0">
                <a:solidFill>
                  <a:srgbClr val="202020"/>
                </a:solidFill>
                <a:latin typeface="Roboto"/>
              </a:rPr>
              <a:t>What were the two key articles of the Magna Carta?</a:t>
            </a:r>
          </a:p>
          <a:p>
            <a:pPr marL="0" lvl="0" indent="0">
              <a:lnSpc>
                <a:spcPts val="8399"/>
              </a:lnSpc>
              <a:spcBef>
                <a:spcPct val="0"/>
              </a:spcBef>
            </a:pPr>
            <a:endParaRPr lang="en-US" sz="5000" dirty="0">
              <a:solidFill>
                <a:srgbClr val="202020"/>
              </a:solidFill>
              <a:latin typeface="Roboto"/>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29392"/>
            <a:ext cx="2074184" cy="20741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800336" y="3131159"/>
            <a:ext cx="5778062" cy="5778062"/>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7" name="TextBox 7"/>
          <p:cNvSpPr txBox="1"/>
          <p:nvPr/>
        </p:nvSpPr>
        <p:spPr>
          <a:xfrm>
            <a:off x="1028700" y="2919810"/>
            <a:ext cx="8115300" cy="1484317"/>
          </a:xfrm>
          <a:prstGeom prst="rect">
            <a:avLst/>
          </a:prstGeom>
        </p:spPr>
        <p:txBody>
          <a:bodyPr lIns="0" tIns="0" rIns="0" bIns="0" rtlCol="0" anchor="t">
            <a:spAutoFit/>
          </a:bodyPr>
          <a:lstStyle/>
          <a:p>
            <a:pPr>
              <a:lnSpc>
                <a:spcPts val="12100"/>
              </a:lnSpc>
            </a:pPr>
            <a:r>
              <a:rPr lang="en-US" sz="10000" dirty="0">
                <a:solidFill>
                  <a:srgbClr val="00C2CB"/>
                </a:solidFill>
                <a:latin typeface="Roboto Bold"/>
              </a:rPr>
              <a:t>Activities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Activities</a:t>
            </a:r>
          </a:p>
        </p:txBody>
      </p:sp>
      <p:sp>
        <p:nvSpPr>
          <p:cNvPr id="7" name="TextBox 7"/>
          <p:cNvSpPr txBox="1"/>
          <p:nvPr/>
        </p:nvSpPr>
        <p:spPr>
          <a:xfrm>
            <a:off x="3711048" y="4195992"/>
            <a:ext cx="13548252" cy="4581525"/>
          </a:xfrm>
          <a:prstGeom prst="rect">
            <a:avLst/>
          </a:prstGeom>
        </p:spPr>
        <p:txBody>
          <a:bodyPr lIns="0" tIns="0" rIns="0" bIns="0" rtlCol="0" anchor="t">
            <a:spAutoFit/>
          </a:bodyPr>
          <a:lstStyle/>
          <a:p>
            <a:pPr>
              <a:lnSpc>
                <a:spcPts val="6000"/>
              </a:lnSpc>
              <a:spcBef>
                <a:spcPct val="0"/>
              </a:spcBef>
            </a:pPr>
            <a:r>
              <a:rPr lang="en-US" sz="5000" dirty="0">
                <a:solidFill>
                  <a:srgbClr val="202020"/>
                </a:solidFill>
                <a:latin typeface="Roboto"/>
              </a:rPr>
              <a:t>Search the internet for photos or videos that show Athens, the birthplace of democracy. Let’s also find places such as the Acropolis, Agora, and </a:t>
            </a:r>
            <a:r>
              <a:rPr lang="en-US" sz="5000" dirty="0" err="1">
                <a:solidFill>
                  <a:srgbClr val="202020"/>
                </a:solidFill>
                <a:latin typeface="Roboto"/>
              </a:rPr>
              <a:t>pnyx</a:t>
            </a:r>
            <a:r>
              <a:rPr lang="en-US" sz="5000" dirty="0">
                <a:solidFill>
                  <a:srgbClr val="202020"/>
                </a:solidFill>
                <a:latin typeface="Roboto"/>
              </a:rPr>
              <a:t> Hill. Find what they were used for and share them with the class.</a:t>
            </a:r>
          </a:p>
          <a:p>
            <a:pPr marL="0" lvl="0" indent="0">
              <a:lnSpc>
                <a:spcPts val="6000"/>
              </a:lnSpc>
              <a:spcBef>
                <a:spcPct val="0"/>
              </a:spcBef>
            </a:pPr>
            <a:endParaRPr lang="en-US" sz="5000" dirty="0">
              <a:solidFill>
                <a:srgbClr val="202020"/>
              </a:solidFill>
              <a:latin typeface="Roboto"/>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10342"/>
            <a:ext cx="2074184" cy="20741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195742"/>
            <a:ext cx="10295237" cy="1228725"/>
          </a:xfrm>
          <a:prstGeom prst="rect">
            <a:avLst/>
          </a:prstGeom>
        </p:spPr>
        <p:txBody>
          <a:bodyPr lIns="0" tIns="0" rIns="0" bIns="0" rtlCol="0" anchor="t">
            <a:spAutoFit/>
          </a:bodyPr>
          <a:lstStyle/>
          <a:p>
            <a:pPr>
              <a:lnSpc>
                <a:spcPts val="9600"/>
              </a:lnSpc>
            </a:pPr>
            <a:r>
              <a:rPr lang="en-US" sz="8000">
                <a:solidFill>
                  <a:srgbClr val="00C2CB"/>
                </a:solidFill>
                <a:latin typeface="Roboto Bold"/>
              </a:rPr>
              <a:t>Activities</a:t>
            </a:r>
          </a:p>
        </p:txBody>
      </p:sp>
      <p:sp>
        <p:nvSpPr>
          <p:cNvPr id="7" name="TextBox 7"/>
          <p:cNvSpPr txBox="1"/>
          <p:nvPr/>
        </p:nvSpPr>
        <p:spPr>
          <a:xfrm>
            <a:off x="3951701" y="4700817"/>
            <a:ext cx="13016994" cy="3057525"/>
          </a:xfrm>
          <a:prstGeom prst="rect">
            <a:avLst/>
          </a:prstGeom>
        </p:spPr>
        <p:txBody>
          <a:bodyPr lIns="0" tIns="0" rIns="0" bIns="0" rtlCol="0" anchor="t">
            <a:spAutoFit/>
          </a:bodyPr>
          <a:lstStyle/>
          <a:p>
            <a:pPr>
              <a:lnSpc>
                <a:spcPts val="6000"/>
              </a:lnSpc>
            </a:pPr>
            <a:r>
              <a:rPr lang="en-US" sz="5000" dirty="0">
                <a:solidFill>
                  <a:srgbClr val="202020"/>
                </a:solidFill>
                <a:latin typeface="Roboto"/>
              </a:rPr>
              <a:t>Let’s research and present more data about King John of England and the Magna Carta on the Internet.</a:t>
            </a:r>
          </a:p>
          <a:p>
            <a:pPr marL="0" lvl="0" indent="0">
              <a:lnSpc>
                <a:spcPts val="6000"/>
              </a:lnSpc>
              <a:spcBef>
                <a:spcPct val="0"/>
              </a:spcBef>
            </a:pPr>
            <a:endParaRPr lang="en-US" sz="5000" dirty="0">
              <a:solidFill>
                <a:srgbClr val="202020"/>
              </a:solidFill>
              <a:latin typeface="Roboto"/>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2050" y="4710342"/>
            <a:ext cx="2074184" cy="2074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C2CB"/>
        </a:solidFill>
        <a:effectLst/>
      </p:bgPr>
    </p:bg>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FFFFFF"/>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FFFFFF"/>
            </a:solidFill>
            <a:prstDash val="solid"/>
            <a:headEnd type="none" w="sm" len="sm"/>
            <a:tailEnd type="none" w="sm" len="sm"/>
          </a:ln>
        </p:spPr>
      </p:sp>
      <p:pic>
        <p:nvPicPr>
          <p:cNvPr id="4" name="Picture 4"/>
          <p:cNvPicPr>
            <a:picLocks noChangeAspect="1"/>
          </p:cNvPicPr>
          <p:nvPr/>
        </p:nvPicPr>
        <p:blipFill>
          <a:blip r:embed="rId2">
            <a:alphaModFix amt="29000"/>
          </a:blip>
          <a:srcRect/>
          <a:stretch>
            <a:fillRect/>
          </a:stretch>
        </p:blipFill>
        <p:spPr>
          <a:xfrm>
            <a:off x="11087674" y="3502548"/>
            <a:ext cx="7516860" cy="7520968"/>
          </a:xfrm>
          <a:prstGeom prst="rect">
            <a:avLst/>
          </a:prstGeom>
        </p:spPr>
      </p:pic>
      <p:sp>
        <p:nvSpPr>
          <p:cNvPr id="5" name="TextBox 5"/>
          <p:cNvSpPr txBox="1"/>
          <p:nvPr/>
        </p:nvSpPr>
        <p:spPr>
          <a:xfrm>
            <a:off x="1028700" y="8878791"/>
            <a:ext cx="7218980" cy="346639"/>
          </a:xfrm>
          <a:prstGeom prst="rect">
            <a:avLst/>
          </a:prstGeom>
        </p:spPr>
        <p:txBody>
          <a:bodyPr lIns="0" tIns="0" rIns="0" bIns="0" rtlCol="0" anchor="t">
            <a:spAutoFit/>
          </a:bodyPr>
          <a:lstStyle/>
          <a:p>
            <a:pPr>
              <a:lnSpc>
                <a:spcPts val="2732"/>
              </a:lnSpc>
              <a:spcBef>
                <a:spcPct val="0"/>
              </a:spcBef>
            </a:pPr>
            <a:r>
              <a:rPr lang="en-US" sz="2101">
                <a:solidFill>
                  <a:srgbClr val="FFFFFF"/>
                </a:solidFill>
                <a:latin typeface="Roboto"/>
              </a:rPr>
              <a:t>Heavenly Culture, World Peace, Restoration of Light</a:t>
            </a:r>
          </a:p>
        </p:txBody>
      </p:sp>
      <p:sp>
        <p:nvSpPr>
          <p:cNvPr id="6" name="TextBox 6"/>
          <p:cNvSpPr txBox="1"/>
          <p:nvPr/>
        </p:nvSpPr>
        <p:spPr>
          <a:xfrm>
            <a:off x="1028700" y="2594703"/>
            <a:ext cx="8115300" cy="3111500"/>
          </a:xfrm>
          <a:prstGeom prst="rect">
            <a:avLst/>
          </a:prstGeom>
        </p:spPr>
        <p:txBody>
          <a:bodyPr lIns="0" tIns="0" rIns="0" bIns="0" rtlCol="0" anchor="t">
            <a:spAutoFit/>
          </a:bodyPr>
          <a:lstStyle/>
          <a:p>
            <a:pPr>
              <a:lnSpc>
                <a:spcPts val="12100"/>
              </a:lnSpc>
            </a:pPr>
            <a:r>
              <a:rPr lang="en-US" sz="10000" spc="550" dirty="0">
                <a:solidFill>
                  <a:srgbClr val="FFFFFF"/>
                </a:solidFill>
                <a:latin typeface="Roboto Bold"/>
              </a:rPr>
              <a:t>THANK </a:t>
            </a:r>
          </a:p>
          <a:p>
            <a:pPr>
              <a:lnSpc>
                <a:spcPts val="12100"/>
              </a:lnSpc>
            </a:pPr>
            <a:r>
              <a:rPr lang="en-US" sz="10000" spc="550" dirty="0">
                <a:solidFill>
                  <a:srgbClr val="FFFFFF"/>
                </a:solidFill>
                <a:latin typeface="Roboto Bold"/>
              </a:rPr>
              <a:t>YOU:D</a:t>
            </a:r>
          </a:p>
        </p:txBody>
      </p:sp>
      <p:sp>
        <p:nvSpPr>
          <p:cNvPr id="7" name="TextBox 7"/>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FFFFFF"/>
                </a:solidFill>
                <a:latin typeface="Roboto Bold"/>
              </a:rPr>
              <a:t>HWPL PEACE 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2861116" y="5958312"/>
            <a:ext cx="3862128" cy="3109013"/>
          </a:xfrm>
          <a:prstGeom prst="rect">
            <a:avLst/>
          </a:prstGeom>
        </p:spPr>
      </p:pic>
      <p:sp>
        <p:nvSpPr>
          <p:cNvPr id="5" name="TextBox 5"/>
          <p:cNvSpPr txBox="1"/>
          <p:nvPr/>
        </p:nvSpPr>
        <p:spPr>
          <a:xfrm>
            <a:off x="1028700" y="4113831"/>
            <a:ext cx="12186968" cy="4213225"/>
          </a:xfrm>
          <a:prstGeom prst="rect">
            <a:avLst/>
          </a:prstGeom>
        </p:spPr>
        <p:txBody>
          <a:bodyPr lIns="0" tIns="0" rIns="0" bIns="0" rtlCol="0" anchor="t">
            <a:spAutoFit/>
          </a:bodyPr>
          <a:lstStyle/>
          <a:p>
            <a:pPr>
              <a:lnSpc>
                <a:spcPts val="10999"/>
              </a:lnSpc>
            </a:pPr>
            <a:r>
              <a:rPr lang="en-US" sz="9000" dirty="0">
                <a:solidFill>
                  <a:srgbClr val="00C2CB"/>
                </a:solidFill>
                <a:latin typeface="Roboto Bold"/>
              </a:rPr>
              <a:t>Direct Democracy </a:t>
            </a:r>
          </a:p>
          <a:p>
            <a:pPr>
              <a:lnSpc>
                <a:spcPts val="10999"/>
              </a:lnSpc>
            </a:pPr>
            <a:r>
              <a:rPr lang="en-US" sz="9000" dirty="0">
                <a:solidFill>
                  <a:srgbClr val="00C2CB"/>
                </a:solidFill>
                <a:latin typeface="Roboto Bold"/>
              </a:rPr>
              <a:t>in Athens, Ancient Greece</a:t>
            </a:r>
          </a:p>
        </p:txBody>
      </p:sp>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7" name="TextBox 7"/>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8" name="TextBox 8"/>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dirty="0">
                <a:solidFill>
                  <a:srgbClr val="00C2CB"/>
                </a:solidFill>
                <a:latin typeface="Roboto Bold"/>
              </a:rPr>
              <a:t>PART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077932" y="3601674"/>
            <a:ext cx="7143757" cy="5272274"/>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7" name="TextBox 7"/>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dirty="0">
                <a:solidFill>
                  <a:srgbClr val="00C2CB"/>
                </a:solidFill>
                <a:latin typeface="Roboto Bold"/>
              </a:rPr>
              <a:t>PART 01.</a:t>
            </a:r>
          </a:p>
        </p:txBody>
      </p:sp>
      <p:sp>
        <p:nvSpPr>
          <p:cNvPr id="8" name="TextBox 8"/>
          <p:cNvSpPr txBox="1"/>
          <p:nvPr/>
        </p:nvSpPr>
        <p:spPr>
          <a:xfrm>
            <a:off x="3790823" y="2445797"/>
            <a:ext cx="13987343" cy="771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Direct democracy in Athens, ancient Greece</a:t>
            </a:r>
          </a:p>
        </p:txBody>
      </p:sp>
      <p:sp>
        <p:nvSpPr>
          <p:cNvPr id="9" name="TextBox 9"/>
          <p:cNvSpPr txBox="1"/>
          <p:nvPr/>
        </p:nvSpPr>
        <p:spPr>
          <a:xfrm>
            <a:off x="9389196" y="9210675"/>
            <a:ext cx="8521228" cy="382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Roboto Italics"/>
              </a:rPr>
              <a:t>Pnyx Hill, where the assembly was held regularly</a:t>
            </a:r>
          </a:p>
        </p:txBody>
      </p:sp>
      <p:sp>
        <p:nvSpPr>
          <p:cNvPr id="10" name="TextBox 10"/>
          <p:cNvSpPr txBox="1"/>
          <p:nvPr/>
        </p:nvSpPr>
        <p:spPr>
          <a:xfrm>
            <a:off x="1028701" y="4262901"/>
            <a:ext cx="8648700" cy="2404504"/>
          </a:xfrm>
          <a:prstGeom prst="rect">
            <a:avLst/>
          </a:prstGeom>
        </p:spPr>
        <p:txBody>
          <a:bodyPr wrap="square" lIns="0" tIns="0" rIns="0" bIns="0" rtlCol="0" anchor="t">
            <a:spAutoFit/>
          </a:bodyPr>
          <a:lstStyle/>
          <a:p>
            <a:pPr>
              <a:lnSpc>
                <a:spcPts val="4799"/>
              </a:lnSpc>
            </a:pPr>
            <a:r>
              <a:rPr lang="en-US" sz="3000" dirty="0">
                <a:solidFill>
                  <a:srgbClr val="202020"/>
                </a:solidFill>
                <a:latin typeface="Roboto"/>
              </a:rPr>
              <a:t>Democracy first began in Athens, Greece. In Athens, an ancient city-state, besides the nobility, there was a class of citizens called Demos.</a:t>
            </a:r>
          </a:p>
          <a:p>
            <a:pPr marL="0" lvl="0" indent="0">
              <a:lnSpc>
                <a:spcPts val="4799"/>
              </a:lnSpc>
              <a:spcBef>
                <a:spcPct val="0"/>
              </a:spcBef>
            </a:pPr>
            <a:endParaRPr lang="en-US" sz="3000" dirty="0">
              <a:solidFill>
                <a:srgbClr val="202020"/>
              </a:solidFill>
              <a:latin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125347" y="3694348"/>
            <a:ext cx="7133953" cy="5346208"/>
          </a:xfrm>
          <a:prstGeom prst="rect">
            <a:avLst/>
          </a:prstGeom>
        </p:spPr>
      </p:pic>
      <p:sp>
        <p:nvSpPr>
          <p:cNvPr id="5" name="TextBox 5"/>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6" name="TextBox 6"/>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7" name="TextBox 7"/>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01.</a:t>
            </a:r>
          </a:p>
        </p:txBody>
      </p:sp>
      <p:sp>
        <p:nvSpPr>
          <p:cNvPr id="8" name="TextBox 8"/>
          <p:cNvSpPr txBox="1"/>
          <p:nvPr/>
        </p:nvSpPr>
        <p:spPr>
          <a:xfrm>
            <a:off x="3790823" y="2453151"/>
            <a:ext cx="13987343" cy="771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Direct democracy in Athens, ancient Greece</a:t>
            </a:r>
          </a:p>
        </p:txBody>
      </p:sp>
      <p:sp>
        <p:nvSpPr>
          <p:cNvPr id="9" name="TextBox 9"/>
          <p:cNvSpPr txBox="1"/>
          <p:nvPr/>
        </p:nvSpPr>
        <p:spPr>
          <a:xfrm>
            <a:off x="10125347" y="9250241"/>
            <a:ext cx="7133953" cy="368691"/>
          </a:xfrm>
          <a:prstGeom prst="rect">
            <a:avLst/>
          </a:prstGeom>
        </p:spPr>
        <p:txBody>
          <a:bodyPr wrap="square" lIns="0" tIns="0" rIns="0" bIns="0" rtlCol="0" anchor="t">
            <a:spAutoFit/>
          </a:bodyPr>
          <a:lstStyle/>
          <a:p>
            <a:pPr algn="ctr">
              <a:lnSpc>
                <a:spcPts val="3079"/>
              </a:lnSpc>
              <a:spcBef>
                <a:spcPct val="0"/>
              </a:spcBef>
            </a:pPr>
            <a:r>
              <a:rPr lang="en-US" sz="2199" dirty="0">
                <a:solidFill>
                  <a:srgbClr val="000000"/>
                </a:solidFill>
                <a:latin typeface="Roboto Italics"/>
              </a:rPr>
              <a:t>Agora, a central public space in ancient Greek city-states</a:t>
            </a:r>
          </a:p>
        </p:txBody>
      </p:sp>
      <p:sp>
        <p:nvSpPr>
          <p:cNvPr id="10" name="TextBox 10"/>
          <p:cNvSpPr txBox="1"/>
          <p:nvPr/>
        </p:nvSpPr>
        <p:spPr>
          <a:xfrm>
            <a:off x="1028700" y="4865791"/>
            <a:ext cx="8261747" cy="1788951"/>
          </a:xfrm>
          <a:prstGeom prst="rect">
            <a:avLst/>
          </a:prstGeom>
        </p:spPr>
        <p:txBody>
          <a:bodyPr lIns="0" tIns="0" rIns="0" bIns="0" rtlCol="0" anchor="t">
            <a:spAutoFit/>
          </a:bodyPr>
          <a:lstStyle/>
          <a:p>
            <a:pPr>
              <a:lnSpc>
                <a:spcPts val="4799"/>
              </a:lnSpc>
              <a:spcBef>
                <a:spcPct val="0"/>
              </a:spcBef>
            </a:pPr>
            <a:r>
              <a:rPr lang="en-US" sz="3000" dirty="0">
                <a:solidFill>
                  <a:srgbClr val="202020"/>
                </a:solidFill>
                <a:latin typeface="Roboto"/>
              </a:rPr>
              <a:t>A characteristic of Athenian democracy is that it was a direct democracy in which citizens directly participated in policy making.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01.</a:t>
            </a:r>
          </a:p>
        </p:txBody>
      </p:sp>
      <p:sp>
        <p:nvSpPr>
          <p:cNvPr id="7" name="TextBox 7"/>
          <p:cNvSpPr txBox="1"/>
          <p:nvPr/>
        </p:nvSpPr>
        <p:spPr>
          <a:xfrm>
            <a:off x="3790823" y="2453151"/>
            <a:ext cx="13987343" cy="771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Direct democracy in Athens, ancient Greece</a:t>
            </a:r>
          </a:p>
        </p:txBody>
      </p:sp>
      <p:sp>
        <p:nvSpPr>
          <p:cNvPr id="8" name="TextBox 8"/>
          <p:cNvSpPr txBox="1"/>
          <p:nvPr/>
        </p:nvSpPr>
        <p:spPr>
          <a:xfrm>
            <a:off x="2642435" y="4253376"/>
            <a:ext cx="12583156" cy="3895725"/>
          </a:xfrm>
          <a:prstGeom prst="rect">
            <a:avLst/>
          </a:prstGeom>
        </p:spPr>
        <p:txBody>
          <a:bodyPr lIns="0" tIns="0" rIns="0" bIns="0" rtlCol="0" anchor="t">
            <a:spAutoFit/>
          </a:bodyPr>
          <a:lstStyle/>
          <a:p>
            <a:pPr marL="928369" lvl="1" indent="-464185">
              <a:lnSpc>
                <a:spcPts val="5159"/>
              </a:lnSpc>
              <a:buFont typeface="Arial"/>
              <a:buChar char="•"/>
            </a:pPr>
            <a:r>
              <a:rPr lang="en-US" sz="3000" dirty="0">
                <a:solidFill>
                  <a:srgbClr val="202020"/>
                </a:solidFill>
                <a:latin typeface="Roboto"/>
              </a:rPr>
              <a:t>BUT there were clearly limits.</a:t>
            </a:r>
          </a:p>
          <a:p>
            <a:pPr>
              <a:lnSpc>
                <a:spcPts val="5159"/>
              </a:lnSpc>
            </a:pPr>
            <a:endParaRPr lang="en-US" sz="3000" dirty="0">
              <a:solidFill>
                <a:srgbClr val="202020"/>
              </a:solidFill>
              <a:latin typeface="Roboto"/>
            </a:endParaRPr>
          </a:p>
          <a:p>
            <a:pPr marL="928369" lvl="1" indent="-464185">
              <a:lnSpc>
                <a:spcPts val="5159"/>
              </a:lnSpc>
              <a:buFont typeface="Arial"/>
              <a:buChar char="•"/>
            </a:pPr>
            <a:r>
              <a:rPr lang="en-US" sz="3000" dirty="0">
                <a:solidFill>
                  <a:srgbClr val="202020"/>
                </a:solidFill>
                <a:latin typeface="Roboto"/>
              </a:rPr>
              <a:t>Women did not have the right to vote. Slaves and foreigners who made up nearly half of the population were not recognized as citizens. </a:t>
            </a:r>
          </a:p>
          <a:p>
            <a:pPr marL="0" lvl="0" indent="0">
              <a:lnSpc>
                <a:spcPts val="5159"/>
              </a:lnSpc>
              <a:spcBef>
                <a:spcPct val="0"/>
              </a:spcBef>
            </a:pPr>
            <a:endParaRPr lang="en-US" sz="3000" dirty="0">
              <a:solidFill>
                <a:srgbClr val="202020"/>
              </a:solidFill>
              <a:latin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28700" y="8880646"/>
            <a:ext cx="7218980" cy="344784"/>
          </a:xfrm>
          <a:prstGeom prst="rect">
            <a:avLst/>
          </a:prstGeom>
        </p:spPr>
        <p:txBody>
          <a:bodyPr lIns="0" tIns="0" rIns="0" bIns="0" rtlCol="0" anchor="t">
            <a:spAutoFit/>
          </a:bodyPr>
          <a:lstStyle/>
          <a:p>
            <a:pPr>
              <a:lnSpc>
                <a:spcPts val="2732"/>
              </a:lnSpc>
              <a:spcBef>
                <a:spcPct val="0"/>
              </a:spcBef>
            </a:pPr>
            <a:r>
              <a:rPr lang="en-US" sz="2101">
                <a:solidFill>
                  <a:srgbClr val="00C2CB"/>
                </a:solidFill>
                <a:latin typeface="Roboto"/>
              </a:rPr>
              <a:t>Heavenly Culture, World Peace, Restoration of Light</a:t>
            </a:r>
          </a:p>
        </p:txBody>
      </p:sp>
      <p:sp>
        <p:nvSpPr>
          <p:cNvPr id="6" name="TextBox 6"/>
          <p:cNvSpPr txBox="1"/>
          <p:nvPr/>
        </p:nvSpPr>
        <p:spPr>
          <a:xfrm>
            <a:off x="1028700" y="2844982"/>
            <a:ext cx="4757222" cy="887107"/>
          </a:xfrm>
          <a:prstGeom prst="rect">
            <a:avLst/>
          </a:prstGeom>
        </p:spPr>
        <p:txBody>
          <a:bodyPr lIns="0" tIns="0" rIns="0" bIns="0" rtlCol="0" anchor="t">
            <a:spAutoFit/>
          </a:bodyPr>
          <a:lstStyle/>
          <a:p>
            <a:pPr>
              <a:lnSpc>
                <a:spcPts val="6711"/>
              </a:lnSpc>
            </a:pPr>
            <a:r>
              <a:rPr lang="en-US" sz="6100">
                <a:solidFill>
                  <a:srgbClr val="00C2CB"/>
                </a:solidFill>
                <a:latin typeface="Roboto Bold"/>
              </a:rPr>
              <a:t>PART 02</a:t>
            </a:r>
          </a:p>
        </p:txBody>
      </p:sp>
      <p:sp>
        <p:nvSpPr>
          <p:cNvPr id="7" name="TextBox 7"/>
          <p:cNvSpPr txBox="1"/>
          <p:nvPr/>
        </p:nvSpPr>
        <p:spPr>
          <a:xfrm>
            <a:off x="1028700" y="4123356"/>
            <a:ext cx="11986764" cy="1484317"/>
          </a:xfrm>
          <a:prstGeom prst="rect">
            <a:avLst/>
          </a:prstGeom>
        </p:spPr>
        <p:txBody>
          <a:bodyPr lIns="0" tIns="0" rIns="0" bIns="0" rtlCol="0" anchor="t">
            <a:spAutoFit/>
          </a:bodyPr>
          <a:lstStyle/>
          <a:p>
            <a:pPr>
              <a:lnSpc>
                <a:spcPts val="12100"/>
              </a:lnSpc>
            </a:pPr>
            <a:r>
              <a:rPr lang="en-US" sz="10000" dirty="0">
                <a:solidFill>
                  <a:srgbClr val="00C2CB"/>
                </a:solidFill>
                <a:latin typeface="Roboto Bold"/>
              </a:rPr>
              <a:t>Magna Carta</a:t>
            </a:r>
          </a:p>
        </p:txBody>
      </p:sp>
      <p:pic>
        <p:nvPicPr>
          <p:cNvPr id="8" name="Picture 8"/>
          <p:cNvPicPr>
            <a:picLocks noChangeAspect="1"/>
          </p:cNvPicPr>
          <p:nvPr/>
        </p:nvPicPr>
        <p:blipFill>
          <a:blip r:embed="rId2"/>
          <a:srcRect/>
          <a:stretch>
            <a:fillRect/>
          </a:stretch>
        </p:blipFill>
        <p:spPr>
          <a:xfrm>
            <a:off x="12861116" y="5958312"/>
            <a:ext cx="3862128" cy="31090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pic>
        <p:nvPicPr>
          <p:cNvPr id="4" name="Picture 4"/>
          <p:cNvPicPr>
            <a:picLocks noChangeAspect="1"/>
          </p:cNvPicPr>
          <p:nvPr/>
        </p:nvPicPr>
        <p:blipFill>
          <a:blip r:embed="rId2"/>
          <a:srcRect/>
          <a:stretch>
            <a:fillRect/>
          </a:stretch>
        </p:blipFill>
        <p:spPr>
          <a:xfrm>
            <a:off x="10110716" y="3967626"/>
            <a:ext cx="7148584" cy="4769481"/>
          </a:xfrm>
          <a:prstGeom prst="rect">
            <a:avLst/>
          </a:prstGeom>
        </p:spPr>
      </p:pic>
      <p:sp>
        <p:nvSpPr>
          <p:cNvPr id="5" name="TextBox 5"/>
          <p:cNvSpPr txBox="1"/>
          <p:nvPr/>
        </p:nvSpPr>
        <p:spPr>
          <a:xfrm>
            <a:off x="3996382" y="2453151"/>
            <a:ext cx="13262918" cy="771525"/>
          </a:xfrm>
          <a:prstGeom prst="rect">
            <a:avLst/>
          </a:prstGeom>
        </p:spPr>
        <p:txBody>
          <a:bodyPr lIns="0" tIns="0" rIns="0" bIns="0" rtlCol="0" anchor="t">
            <a:spAutoFit/>
          </a:bodyPr>
          <a:lstStyle/>
          <a:p>
            <a:pPr>
              <a:lnSpc>
                <a:spcPts val="6000"/>
              </a:lnSpc>
            </a:pPr>
            <a:r>
              <a:rPr lang="en-US" sz="5000" dirty="0">
                <a:solidFill>
                  <a:srgbClr val="00C2CB"/>
                </a:solidFill>
                <a:latin typeface="Roboto Bold"/>
              </a:rPr>
              <a:t>Magna Carta</a:t>
            </a:r>
          </a:p>
        </p:txBody>
      </p:sp>
      <p:sp>
        <p:nvSpPr>
          <p:cNvPr id="6" name="TextBox 6"/>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7" name="TextBox 7"/>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8" name="TextBox 8"/>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02.</a:t>
            </a:r>
          </a:p>
        </p:txBody>
      </p:sp>
      <p:sp>
        <p:nvSpPr>
          <p:cNvPr id="9" name="TextBox 9"/>
          <p:cNvSpPr txBox="1"/>
          <p:nvPr/>
        </p:nvSpPr>
        <p:spPr>
          <a:xfrm>
            <a:off x="1028700" y="4253376"/>
            <a:ext cx="9011620" cy="2404504"/>
          </a:xfrm>
          <a:prstGeom prst="rect">
            <a:avLst/>
          </a:prstGeom>
        </p:spPr>
        <p:txBody>
          <a:bodyPr lIns="0" tIns="0" rIns="0" bIns="0" rtlCol="0" anchor="t">
            <a:spAutoFit/>
          </a:bodyPr>
          <a:lstStyle/>
          <a:p>
            <a:pPr>
              <a:lnSpc>
                <a:spcPts val="4800"/>
              </a:lnSpc>
              <a:spcBef>
                <a:spcPct val="0"/>
              </a:spcBef>
            </a:pPr>
            <a:r>
              <a:rPr lang="en-US" sz="3000" spc="-64" dirty="0">
                <a:solidFill>
                  <a:srgbClr val="202020"/>
                </a:solidFill>
                <a:latin typeface="Roboto"/>
              </a:rPr>
              <a:t>The Magna Carta, written in England in 1215, is the document that became the seed of democracy. The Magna Carta is a document that shows that the power of a king can be limited by law. </a:t>
            </a:r>
          </a:p>
        </p:txBody>
      </p:sp>
      <p:sp>
        <p:nvSpPr>
          <p:cNvPr id="10" name="TextBox 10"/>
          <p:cNvSpPr txBox="1"/>
          <p:nvPr/>
        </p:nvSpPr>
        <p:spPr>
          <a:xfrm>
            <a:off x="11537775" y="8956182"/>
            <a:ext cx="4294465" cy="772795"/>
          </a:xfrm>
          <a:prstGeom prst="rect">
            <a:avLst/>
          </a:prstGeom>
        </p:spPr>
        <p:txBody>
          <a:bodyPr lIns="0" tIns="0" rIns="0" bIns="0" rtlCol="0" anchor="t">
            <a:spAutoFit/>
          </a:bodyPr>
          <a:lstStyle/>
          <a:p>
            <a:pPr algn="ctr">
              <a:lnSpc>
                <a:spcPts val="3079"/>
              </a:lnSpc>
            </a:pPr>
            <a:r>
              <a:rPr lang="en-US" sz="2199">
                <a:solidFill>
                  <a:srgbClr val="000000"/>
                </a:solidFill>
                <a:latin typeface="Roboto Italics"/>
              </a:rPr>
              <a:t>The Magna Carta (originally known </a:t>
            </a:r>
          </a:p>
          <a:p>
            <a:pPr algn="ctr">
              <a:lnSpc>
                <a:spcPts val="3079"/>
              </a:lnSpc>
              <a:spcBef>
                <a:spcPct val="0"/>
              </a:spcBef>
            </a:pPr>
            <a:r>
              <a:rPr lang="en-US" sz="2199">
                <a:solidFill>
                  <a:srgbClr val="000000"/>
                </a:solidFill>
                <a:latin typeface="Roboto Italics"/>
              </a:rPr>
              <a:t>as the Charter of Liberties) of 1215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3996382" y="2453151"/>
            <a:ext cx="13262918" cy="771525"/>
          </a:xfrm>
          <a:prstGeom prst="rect">
            <a:avLst/>
          </a:prstGeom>
        </p:spPr>
        <p:txBody>
          <a:bodyPr lIns="0" tIns="0" rIns="0" bIns="0" rtlCol="0" anchor="t">
            <a:spAutoFit/>
          </a:bodyPr>
          <a:lstStyle/>
          <a:p>
            <a:pPr>
              <a:lnSpc>
                <a:spcPts val="6000"/>
              </a:lnSpc>
            </a:pPr>
            <a:r>
              <a:rPr lang="en-US" sz="5000">
                <a:solidFill>
                  <a:srgbClr val="00C2CB"/>
                </a:solidFill>
                <a:latin typeface="Roboto Bold"/>
              </a:rPr>
              <a:t>Magna Carta</a:t>
            </a:r>
          </a:p>
        </p:txBody>
      </p:sp>
      <p:sp>
        <p:nvSpPr>
          <p:cNvPr id="7" name="TextBox 7"/>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02.</a:t>
            </a:r>
          </a:p>
        </p:txBody>
      </p:sp>
      <p:sp>
        <p:nvSpPr>
          <p:cNvPr id="8" name="TextBox 8"/>
          <p:cNvSpPr txBox="1"/>
          <p:nvPr/>
        </p:nvSpPr>
        <p:spPr>
          <a:xfrm>
            <a:off x="1028700" y="3996201"/>
            <a:ext cx="9486900" cy="4886325"/>
          </a:xfrm>
          <a:prstGeom prst="rect">
            <a:avLst/>
          </a:prstGeom>
        </p:spPr>
        <p:txBody>
          <a:bodyPr wrap="square" lIns="0" tIns="0" rIns="0" bIns="0" rtlCol="0" anchor="t">
            <a:spAutoFit/>
          </a:bodyPr>
          <a:lstStyle/>
          <a:p>
            <a:pPr>
              <a:lnSpc>
                <a:spcPts val="4800"/>
              </a:lnSpc>
            </a:pPr>
            <a:r>
              <a:rPr lang="en-US" sz="3000" spc="-64" dirty="0">
                <a:solidFill>
                  <a:srgbClr val="202020"/>
                </a:solidFill>
                <a:latin typeface="Roboto"/>
              </a:rPr>
              <a:t>Article 12</a:t>
            </a:r>
          </a:p>
          <a:p>
            <a:pPr>
              <a:lnSpc>
                <a:spcPts val="4800"/>
              </a:lnSpc>
            </a:pPr>
            <a:r>
              <a:rPr lang="en-US" sz="3000" spc="-64" dirty="0">
                <a:solidFill>
                  <a:srgbClr val="202020"/>
                </a:solidFill>
                <a:latin typeface="Roboto"/>
              </a:rPr>
              <a:t>“The king may not impose taxes without the approval of the nobles”  </a:t>
            </a:r>
          </a:p>
          <a:p>
            <a:pPr>
              <a:lnSpc>
                <a:spcPts val="4800"/>
              </a:lnSpc>
            </a:pPr>
            <a:endParaRPr lang="en-US" sz="3000" spc="-64" dirty="0">
              <a:solidFill>
                <a:srgbClr val="202020"/>
              </a:solidFill>
              <a:latin typeface="Roboto"/>
            </a:endParaRPr>
          </a:p>
          <a:p>
            <a:pPr>
              <a:lnSpc>
                <a:spcPts val="4800"/>
              </a:lnSpc>
            </a:pPr>
            <a:r>
              <a:rPr lang="en-US" sz="3000" spc="-64" dirty="0">
                <a:solidFill>
                  <a:srgbClr val="202020"/>
                </a:solidFill>
                <a:latin typeface="Roboto"/>
              </a:rPr>
              <a:t>Article 39 </a:t>
            </a:r>
          </a:p>
          <a:p>
            <a:pPr>
              <a:lnSpc>
                <a:spcPts val="4800"/>
              </a:lnSpc>
            </a:pPr>
            <a:r>
              <a:rPr lang="en-US" sz="3000" spc="-64" dirty="0">
                <a:solidFill>
                  <a:srgbClr val="202020"/>
                </a:solidFill>
                <a:latin typeface="Roboto"/>
              </a:rPr>
              <a:t>“No arrest or detention other than in accordance with the law.” </a:t>
            </a:r>
          </a:p>
          <a:p>
            <a:pPr marL="0" lvl="0" indent="0">
              <a:lnSpc>
                <a:spcPts val="4800"/>
              </a:lnSpc>
              <a:spcBef>
                <a:spcPct val="0"/>
              </a:spcBef>
            </a:pPr>
            <a:endParaRPr lang="en-US" sz="3000" spc="-64" dirty="0">
              <a:solidFill>
                <a:srgbClr val="202020"/>
              </a:solidFill>
              <a:latin typeface="Roboto"/>
            </a:endParaRPr>
          </a:p>
        </p:txBody>
      </p:sp>
      <p:pic>
        <p:nvPicPr>
          <p:cNvPr id="9" name="Picture 9"/>
          <p:cNvPicPr>
            <a:picLocks noChangeAspect="1"/>
          </p:cNvPicPr>
          <p:nvPr/>
        </p:nvPicPr>
        <p:blipFill>
          <a:blip r:embed="rId2"/>
          <a:srcRect/>
          <a:stretch>
            <a:fillRect/>
          </a:stretch>
        </p:blipFill>
        <p:spPr>
          <a:xfrm>
            <a:off x="10874142" y="3670797"/>
            <a:ext cx="6385158" cy="51081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2413"/>
            <a:ext cx="16230600" cy="0"/>
          </a:xfrm>
          <a:prstGeom prst="line">
            <a:avLst/>
          </a:prstGeom>
          <a:ln w="66675" cap="flat">
            <a:solidFill>
              <a:srgbClr val="00C2CB"/>
            </a:solidFill>
            <a:prstDash val="solid"/>
            <a:headEnd type="none" w="sm" len="sm"/>
            <a:tailEnd type="none" w="sm" len="sm"/>
          </a:ln>
        </p:spPr>
      </p:sp>
      <p:sp>
        <p:nvSpPr>
          <p:cNvPr id="3" name="AutoShape 3"/>
          <p:cNvSpPr/>
          <p:nvPr/>
        </p:nvSpPr>
        <p:spPr>
          <a:xfrm>
            <a:off x="1028700" y="1699353"/>
            <a:ext cx="16230600" cy="0"/>
          </a:xfrm>
          <a:prstGeom prst="line">
            <a:avLst/>
          </a:prstGeom>
          <a:ln w="19050" cap="flat">
            <a:solidFill>
              <a:srgbClr val="00C2CB"/>
            </a:solidFill>
            <a:prstDash val="solid"/>
            <a:headEnd type="none" w="sm" len="sm"/>
            <a:tailEnd type="none" w="sm" len="sm"/>
          </a:ln>
        </p:spPr>
      </p:sp>
      <p:sp>
        <p:nvSpPr>
          <p:cNvPr id="4" name="TextBox 4"/>
          <p:cNvSpPr txBox="1"/>
          <p:nvPr/>
        </p:nvSpPr>
        <p:spPr>
          <a:xfrm>
            <a:off x="1162050" y="1137838"/>
            <a:ext cx="4468179" cy="290164"/>
          </a:xfrm>
          <a:prstGeom prst="rect">
            <a:avLst/>
          </a:prstGeom>
        </p:spPr>
        <p:txBody>
          <a:bodyPr lIns="0" tIns="0" rIns="0" bIns="0" rtlCol="0" anchor="t">
            <a:spAutoFit/>
          </a:bodyPr>
          <a:lstStyle/>
          <a:p>
            <a:pPr algn="just">
              <a:lnSpc>
                <a:spcPts val="2381"/>
              </a:lnSpc>
              <a:spcBef>
                <a:spcPct val="0"/>
              </a:spcBef>
            </a:pPr>
            <a:r>
              <a:rPr lang="en-US" sz="1701">
                <a:solidFill>
                  <a:srgbClr val="00C2CB"/>
                </a:solidFill>
                <a:latin typeface="Roboto Bold"/>
              </a:rPr>
              <a:t>HWPL PEACE EDUCATION</a:t>
            </a:r>
          </a:p>
        </p:txBody>
      </p:sp>
      <p:sp>
        <p:nvSpPr>
          <p:cNvPr id="5" name="TextBox 5"/>
          <p:cNvSpPr txBox="1"/>
          <p:nvPr/>
        </p:nvSpPr>
        <p:spPr>
          <a:xfrm>
            <a:off x="10040320" y="1144792"/>
            <a:ext cx="7218980" cy="283210"/>
          </a:xfrm>
          <a:prstGeom prst="rect">
            <a:avLst/>
          </a:prstGeom>
        </p:spPr>
        <p:txBody>
          <a:bodyPr lIns="0" tIns="0" rIns="0" bIns="0" rtlCol="0" anchor="t">
            <a:spAutoFit/>
          </a:bodyPr>
          <a:lstStyle/>
          <a:p>
            <a:pPr algn="r">
              <a:lnSpc>
                <a:spcPts val="2210"/>
              </a:lnSpc>
              <a:spcBef>
                <a:spcPct val="0"/>
              </a:spcBef>
            </a:pPr>
            <a:r>
              <a:rPr lang="en-US" sz="1700">
                <a:solidFill>
                  <a:srgbClr val="737373"/>
                </a:solidFill>
                <a:latin typeface="Roboto"/>
              </a:rPr>
              <a:t>Heavenly Culture, World Peace, Restoration of Light</a:t>
            </a:r>
          </a:p>
        </p:txBody>
      </p:sp>
      <p:sp>
        <p:nvSpPr>
          <p:cNvPr id="6" name="TextBox 6"/>
          <p:cNvSpPr txBox="1"/>
          <p:nvPr/>
        </p:nvSpPr>
        <p:spPr>
          <a:xfrm>
            <a:off x="3996382" y="2453151"/>
            <a:ext cx="13262918" cy="771525"/>
          </a:xfrm>
          <a:prstGeom prst="rect">
            <a:avLst/>
          </a:prstGeom>
        </p:spPr>
        <p:txBody>
          <a:bodyPr lIns="0" tIns="0" rIns="0" bIns="0" rtlCol="0" anchor="t">
            <a:spAutoFit/>
          </a:bodyPr>
          <a:lstStyle/>
          <a:p>
            <a:pPr>
              <a:lnSpc>
                <a:spcPts val="6000"/>
              </a:lnSpc>
            </a:pPr>
            <a:r>
              <a:rPr lang="en-US" sz="5000">
                <a:solidFill>
                  <a:srgbClr val="00C2CB"/>
                </a:solidFill>
                <a:latin typeface="Roboto Bold"/>
              </a:rPr>
              <a:t>Magna Carta</a:t>
            </a:r>
          </a:p>
        </p:txBody>
      </p:sp>
      <p:sp>
        <p:nvSpPr>
          <p:cNvPr id="7" name="TextBox 7"/>
          <p:cNvSpPr txBox="1"/>
          <p:nvPr/>
        </p:nvSpPr>
        <p:spPr>
          <a:xfrm>
            <a:off x="1028700" y="2503939"/>
            <a:ext cx="2762123" cy="720737"/>
          </a:xfrm>
          <a:prstGeom prst="rect">
            <a:avLst/>
          </a:prstGeom>
        </p:spPr>
        <p:txBody>
          <a:bodyPr lIns="0" tIns="0" rIns="0" bIns="0" rtlCol="0" anchor="t">
            <a:spAutoFit/>
          </a:bodyPr>
          <a:lstStyle/>
          <a:p>
            <a:pPr>
              <a:lnSpc>
                <a:spcPts val="5501"/>
              </a:lnSpc>
            </a:pPr>
            <a:r>
              <a:rPr lang="en-US" sz="5000">
                <a:solidFill>
                  <a:srgbClr val="00C2CB"/>
                </a:solidFill>
                <a:latin typeface="Roboto Bold"/>
              </a:rPr>
              <a:t>PART 02.</a:t>
            </a:r>
          </a:p>
        </p:txBody>
      </p:sp>
      <p:sp>
        <p:nvSpPr>
          <p:cNvPr id="8" name="TextBox 8"/>
          <p:cNvSpPr txBox="1"/>
          <p:nvPr/>
        </p:nvSpPr>
        <p:spPr>
          <a:xfrm>
            <a:off x="2079899" y="3958101"/>
            <a:ext cx="14128201" cy="3635611"/>
          </a:xfrm>
          <a:prstGeom prst="rect">
            <a:avLst/>
          </a:prstGeom>
        </p:spPr>
        <p:txBody>
          <a:bodyPr lIns="0" tIns="0" rIns="0" bIns="0" rtlCol="0" anchor="t">
            <a:spAutoFit/>
          </a:bodyPr>
          <a:lstStyle/>
          <a:p>
            <a:pPr>
              <a:lnSpc>
                <a:spcPts val="4800"/>
              </a:lnSpc>
            </a:pPr>
            <a:endParaRPr sz="3000" dirty="0"/>
          </a:p>
          <a:p>
            <a:pPr>
              <a:lnSpc>
                <a:spcPts val="4800"/>
              </a:lnSpc>
            </a:pPr>
            <a:r>
              <a:rPr lang="en-US" sz="3000" spc="-64" dirty="0">
                <a:solidFill>
                  <a:srgbClr val="202020"/>
                </a:solidFill>
                <a:latin typeface="Roboto"/>
              </a:rPr>
              <a:t>It contains the will of nobles to run their own country according to laws and principles, rather than entrusting the fate of the country to the king. The Magna Carta was originally a document confirming the rights of the nobles, but over time it was used more and more as a basis of defending the rights of ordinary citizens. </a:t>
            </a:r>
          </a:p>
          <a:p>
            <a:pPr marL="0" lvl="0" indent="0">
              <a:lnSpc>
                <a:spcPts val="4800"/>
              </a:lnSpc>
              <a:spcBef>
                <a:spcPct val="0"/>
              </a:spcBef>
            </a:pPr>
            <a:endParaRPr lang="en-US" sz="3000" spc="-64" dirty="0">
              <a:solidFill>
                <a:srgbClr val="202020"/>
              </a:solidFill>
              <a:latin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715</Words>
  <Application>Microsoft Office PowerPoint</Application>
  <PresentationFormat>사용자 지정</PresentationFormat>
  <Paragraphs>93</Paragraphs>
  <Slides>19</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19</vt:i4>
      </vt:variant>
    </vt:vector>
  </HeadingPairs>
  <TitlesOfParts>
    <vt:vector size="25" baseType="lpstr">
      <vt:lpstr>Calibri</vt:lpstr>
      <vt:lpstr>Roboto Bold</vt:lpstr>
      <vt:lpstr>Roboto Italics</vt:lpstr>
      <vt:lpstr>Roboto</vt:lpstr>
      <vt:lpstr>Arial</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#2</dc:title>
  <cp:lastModifiedBy>최 의헌</cp:lastModifiedBy>
  <cp:revision>3</cp:revision>
  <dcterms:created xsi:type="dcterms:W3CDTF">2006-08-16T00:00:00Z</dcterms:created>
  <dcterms:modified xsi:type="dcterms:W3CDTF">2023-04-21T07:07:25Z</dcterms:modified>
  <dc:identifier>DAFT8RXN2ks</dc:identifier>
</cp:coreProperties>
</file>