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Calibri" panose="020F0502020204030204" pitchFamily="34" charset="0"/>
      <p:regular r:id="rId21"/>
      <p:bold r:id="rId22"/>
      <p:italic r:id="rId23"/>
      <p:boldItalic r:id="rId24"/>
    </p:embeddedFont>
    <p:embeddedFont>
      <p:font typeface="Roboto" panose="02000000000000000000" pitchFamily="2" charset="0"/>
      <p:regular r:id="rId25"/>
    </p:embeddedFont>
    <p:embeddedFont>
      <p:font typeface="Roboto Bold" panose="020B0600000101010101" charset="0"/>
      <p:regular r:id="rId26"/>
    </p:embeddedFont>
    <p:embeddedFont>
      <p:font typeface="Roboto Italics" panose="020B0600000101010101"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1" d="100"/>
          <a:sy n="71" d="100"/>
        </p:scale>
        <p:origin x="71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sp>
        <p:nvSpPr>
          <p:cNvPr id="3" name="AutoShape 3"/>
          <p:cNvSpPr/>
          <p:nvPr/>
        </p:nvSpPr>
        <p:spPr>
          <a:xfrm>
            <a:off x="1028700" y="852413"/>
            <a:ext cx="16230600" cy="0"/>
          </a:xfrm>
          <a:prstGeom prst="line">
            <a:avLst/>
          </a:prstGeom>
          <a:ln w="66675" cap="flat">
            <a:solidFill>
              <a:srgbClr val="FFFFFF"/>
            </a:solidFill>
            <a:prstDash val="solid"/>
            <a:headEnd type="none" w="sm" len="sm"/>
            <a:tailEnd type="none" w="sm" len="sm"/>
          </a:ln>
        </p:spPr>
      </p:sp>
      <p:sp>
        <p:nvSpPr>
          <p:cNvPr id="4" name="AutoShape 4"/>
          <p:cNvSpPr/>
          <p:nvPr/>
        </p:nvSpPr>
        <p:spPr>
          <a:xfrm>
            <a:off x="1028700" y="1699353"/>
            <a:ext cx="16230600" cy="0"/>
          </a:xfrm>
          <a:prstGeom prst="line">
            <a:avLst/>
          </a:prstGeom>
          <a:ln w="19050" cap="flat">
            <a:solidFill>
              <a:srgbClr val="FFFFFF"/>
            </a:solidFill>
            <a:prstDash val="solid"/>
            <a:headEnd type="none" w="sm" len="sm"/>
            <a:tailEnd type="none" w="sm" len="sm"/>
          </a:ln>
        </p:spPr>
      </p:sp>
      <p:grpSp>
        <p:nvGrpSpPr>
          <p:cNvPr id="5" name="Group 5"/>
          <p:cNvGrpSpPr/>
          <p:nvPr/>
        </p:nvGrpSpPr>
        <p:grpSpPr>
          <a:xfrm>
            <a:off x="1028700" y="2499453"/>
            <a:ext cx="13468000" cy="6828136"/>
            <a:chOff x="0" y="0"/>
            <a:chExt cx="17957333" cy="9104182"/>
          </a:xfrm>
        </p:grpSpPr>
        <p:sp>
          <p:nvSpPr>
            <p:cNvPr id="6" name="TextBox 6"/>
            <p:cNvSpPr txBox="1"/>
            <p:nvPr/>
          </p:nvSpPr>
          <p:spPr>
            <a:xfrm>
              <a:off x="0" y="95250"/>
              <a:ext cx="17957333" cy="8269817"/>
            </a:xfrm>
            <a:prstGeom prst="rect">
              <a:avLst/>
            </a:prstGeom>
          </p:spPr>
          <p:txBody>
            <a:bodyPr lIns="0" tIns="0" rIns="0" bIns="0" rtlCol="0" anchor="t">
              <a:spAutoFit/>
            </a:bodyPr>
            <a:lstStyle/>
            <a:p>
              <a:pPr>
                <a:lnSpc>
                  <a:spcPts val="12100"/>
                </a:lnSpc>
              </a:pPr>
              <a:r>
                <a:rPr lang="en-US" sz="10000" dirty="0">
                  <a:solidFill>
                    <a:srgbClr val="FFFFFF"/>
                  </a:solidFill>
                  <a:latin typeface="Roboto Bold"/>
                </a:rPr>
                <a:t>Lesson 12</a:t>
              </a:r>
            </a:p>
            <a:p>
              <a:pPr>
                <a:lnSpc>
                  <a:spcPts val="12100"/>
                </a:lnSpc>
              </a:pPr>
              <a:r>
                <a:rPr lang="en-US" sz="10000" dirty="0">
                  <a:solidFill>
                    <a:srgbClr val="FFFFFF"/>
                  </a:solidFill>
                  <a:latin typeface="Roboto Bold"/>
                </a:rPr>
                <a:t>Freedom</a:t>
              </a:r>
            </a:p>
            <a:p>
              <a:pPr>
                <a:lnSpc>
                  <a:spcPts val="12100"/>
                </a:lnSpc>
              </a:pPr>
              <a:endParaRPr lang="en-US" sz="10000" dirty="0">
                <a:solidFill>
                  <a:srgbClr val="FFFFFF"/>
                </a:solidFill>
                <a:latin typeface="Roboto Bold"/>
              </a:endParaRPr>
            </a:p>
            <a:p>
              <a:pPr>
                <a:lnSpc>
                  <a:spcPts val="12100"/>
                </a:lnSpc>
              </a:pPr>
              <a:endParaRPr lang="en-US" sz="10000" dirty="0">
                <a:solidFill>
                  <a:srgbClr val="FFFFFF"/>
                </a:solidFill>
                <a:latin typeface="Roboto Bold"/>
              </a:endParaRPr>
            </a:p>
          </p:txBody>
        </p:sp>
        <p:sp>
          <p:nvSpPr>
            <p:cNvPr id="7" name="TextBox 7"/>
            <p:cNvSpPr txBox="1"/>
            <p:nvPr/>
          </p:nvSpPr>
          <p:spPr>
            <a:xfrm>
              <a:off x="0" y="8462409"/>
              <a:ext cx="17957333" cy="641773"/>
            </a:xfrm>
            <a:prstGeom prst="rect">
              <a:avLst/>
            </a:prstGeom>
          </p:spPr>
          <p:txBody>
            <a:bodyPr lIns="0" tIns="0" rIns="0" bIns="0" rtlCol="0" anchor="t">
              <a:spAutoFit/>
            </a:bodyPr>
            <a:lstStyle/>
            <a:p>
              <a:pPr>
                <a:lnSpc>
                  <a:spcPts val="3920"/>
                </a:lnSpc>
              </a:pPr>
              <a:r>
                <a:rPr lang="en-US" sz="2800">
                  <a:solidFill>
                    <a:srgbClr val="FFFFFF"/>
                  </a:solidFill>
                  <a:latin typeface="Roboto"/>
                </a:rPr>
                <a:t>Civics and Global Citizenship</a:t>
              </a:r>
            </a:p>
          </p:txBody>
        </p:sp>
      </p:grpSp>
      <p:pic>
        <p:nvPicPr>
          <p:cNvPr id="8" name="Picture 8"/>
          <p:cNvPicPr>
            <a:picLocks noChangeAspect="1"/>
          </p:cNvPicPr>
          <p:nvPr/>
        </p:nvPicPr>
        <p:blipFill>
          <a:blip r:embed="rId3">
            <a:alphaModFix amt="29000"/>
          </a:blip>
          <a:srcRect/>
          <a:stretch>
            <a:fillRect/>
          </a:stretch>
        </p:blipFill>
        <p:spPr>
          <a:xfrm>
            <a:off x="11087674" y="3502548"/>
            <a:ext cx="7516860" cy="7520968"/>
          </a:xfrm>
          <a:prstGeom prst="rect">
            <a:avLst/>
          </a:prstGeom>
        </p:spPr>
      </p:pic>
      <p:sp>
        <p:nvSpPr>
          <p:cNvPr id="9" name="TextBox 9"/>
          <p:cNvSpPr txBox="1"/>
          <p:nvPr/>
        </p:nvSpPr>
        <p:spPr>
          <a:xfrm>
            <a:off x="1028700" y="9299014"/>
            <a:ext cx="7218980" cy="346639"/>
          </a:xfrm>
          <a:prstGeom prst="rect">
            <a:avLst/>
          </a:prstGeom>
        </p:spPr>
        <p:txBody>
          <a:bodyPr lIns="0" tIns="0" rIns="0" bIns="0" rtlCol="0" anchor="t">
            <a:spAutoFit/>
          </a:bodyPr>
          <a:lstStyle/>
          <a:p>
            <a:pPr>
              <a:lnSpc>
                <a:spcPts val="2732"/>
              </a:lnSpc>
              <a:spcBef>
                <a:spcPct val="0"/>
              </a:spcBef>
            </a:pPr>
            <a:r>
              <a:rPr lang="en-US" sz="2101">
                <a:solidFill>
                  <a:srgbClr val="FFFFFF"/>
                </a:solidFill>
                <a:latin typeface="Roboto"/>
              </a:rPr>
              <a:t>Heavenly Culture, World Peace, Restoration of Light</a:t>
            </a:r>
          </a:p>
        </p:txBody>
      </p:sp>
      <p:sp>
        <p:nvSpPr>
          <p:cNvPr id="10" name="TextBox 10"/>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FFFFFF"/>
                </a:solidFill>
                <a:latin typeface="Roboto Bold"/>
              </a:rPr>
              <a:t>HWPL PEACE EDUCATION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F3A422"/>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F3A422"/>
            </a:solidFill>
            <a:prstDash val="solid"/>
            <a:headEnd type="none" w="sm" len="sm"/>
            <a:tailEnd type="none" w="sm" len="sm"/>
          </a:ln>
        </p:spPr>
      </p:sp>
      <p:sp>
        <p:nvSpPr>
          <p:cNvPr id="4" name="AutoShape 4"/>
          <p:cNvSpPr/>
          <p:nvPr/>
        </p:nvSpPr>
        <p:spPr>
          <a:xfrm>
            <a:off x="1706873" y="5260060"/>
            <a:ext cx="4167899" cy="0"/>
          </a:xfrm>
          <a:prstGeom prst="line">
            <a:avLst/>
          </a:prstGeom>
          <a:ln w="38100" cap="flat">
            <a:solidFill>
              <a:srgbClr val="F3A422"/>
            </a:solidFill>
            <a:prstDash val="solid"/>
            <a:headEnd type="none" w="sm" len="sm"/>
            <a:tailEnd type="none" w="sm" len="sm"/>
          </a:ln>
        </p:spPr>
      </p:sp>
      <p:sp>
        <p:nvSpPr>
          <p:cNvPr id="5" name="AutoShape 5"/>
          <p:cNvSpPr/>
          <p:nvPr/>
        </p:nvSpPr>
        <p:spPr>
          <a:xfrm>
            <a:off x="7060050" y="5260060"/>
            <a:ext cx="4167899" cy="0"/>
          </a:xfrm>
          <a:prstGeom prst="line">
            <a:avLst/>
          </a:prstGeom>
          <a:ln w="38100" cap="flat">
            <a:solidFill>
              <a:srgbClr val="F3A422"/>
            </a:solidFill>
            <a:prstDash val="solid"/>
            <a:headEnd type="none" w="sm" len="sm"/>
            <a:tailEnd type="none" w="sm" len="sm"/>
          </a:ln>
        </p:spPr>
      </p:sp>
      <p:sp>
        <p:nvSpPr>
          <p:cNvPr id="6" name="AutoShape 6"/>
          <p:cNvSpPr/>
          <p:nvPr/>
        </p:nvSpPr>
        <p:spPr>
          <a:xfrm>
            <a:off x="12379521" y="5241010"/>
            <a:ext cx="4167899" cy="0"/>
          </a:xfrm>
          <a:prstGeom prst="line">
            <a:avLst/>
          </a:prstGeom>
          <a:ln w="38100" cap="flat">
            <a:solidFill>
              <a:srgbClr val="F3A422"/>
            </a:solidFill>
            <a:prstDash val="solid"/>
            <a:headEnd type="none" w="sm" len="sm"/>
            <a:tailEnd type="none" w="sm" len="sm"/>
          </a:ln>
        </p:spPr>
      </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139555" y="4193027"/>
            <a:ext cx="1302536" cy="1047983"/>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424006" y="3631024"/>
            <a:ext cx="1439988" cy="1667136"/>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965913" y="3736293"/>
            <a:ext cx="995117" cy="1542817"/>
          </a:xfrm>
          <a:prstGeom prst="rect">
            <a:avLst/>
          </a:prstGeom>
        </p:spPr>
      </p:pic>
      <p:sp>
        <p:nvSpPr>
          <p:cNvPr id="10" name="TextBox 10"/>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F3A422"/>
                </a:solidFill>
                <a:latin typeface="Roboto Bold"/>
              </a:rPr>
              <a:t>HWPL PEACE EDUCATION</a:t>
            </a:r>
          </a:p>
        </p:txBody>
      </p:sp>
      <p:sp>
        <p:nvSpPr>
          <p:cNvPr id="11" name="TextBox 11"/>
          <p:cNvSpPr txBox="1"/>
          <p:nvPr/>
        </p:nvSpPr>
        <p:spPr>
          <a:xfrm>
            <a:off x="10040320" y="1144792"/>
            <a:ext cx="7218980" cy="283210"/>
          </a:xfrm>
          <a:prstGeom prst="rect">
            <a:avLst/>
          </a:prstGeom>
        </p:spPr>
        <p:txBody>
          <a:bodyPr lIns="0" tIns="0" rIns="0" bIns="0" rtlCol="0" anchor="t">
            <a:spAutoFit/>
          </a:bodyPr>
          <a:lstStyle/>
          <a:p>
            <a:pPr algn="r">
              <a:lnSpc>
                <a:spcPts val="2210"/>
              </a:lnSpc>
              <a:spcBef>
                <a:spcPct val="0"/>
              </a:spcBef>
            </a:pPr>
            <a:r>
              <a:rPr lang="en-US" sz="1700">
                <a:solidFill>
                  <a:srgbClr val="737373"/>
                </a:solidFill>
                <a:latin typeface="Roboto"/>
              </a:rPr>
              <a:t>Heavenly Culture, World Peace, Restoration of Light</a:t>
            </a:r>
          </a:p>
        </p:txBody>
      </p:sp>
      <p:sp>
        <p:nvSpPr>
          <p:cNvPr id="12" name="TextBox 12"/>
          <p:cNvSpPr txBox="1"/>
          <p:nvPr/>
        </p:nvSpPr>
        <p:spPr>
          <a:xfrm>
            <a:off x="1028700" y="2503939"/>
            <a:ext cx="2762123" cy="720737"/>
          </a:xfrm>
          <a:prstGeom prst="rect">
            <a:avLst/>
          </a:prstGeom>
        </p:spPr>
        <p:txBody>
          <a:bodyPr lIns="0" tIns="0" rIns="0" bIns="0" rtlCol="0" anchor="t">
            <a:spAutoFit/>
          </a:bodyPr>
          <a:lstStyle/>
          <a:p>
            <a:pPr>
              <a:lnSpc>
                <a:spcPts val="5501"/>
              </a:lnSpc>
            </a:pPr>
            <a:r>
              <a:rPr lang="en-US" sz="5000">
                <a:solidFill>
                  <a:srgbClr val="F3A422"/>
                </a:solidFill>
                <a:latin typeface="Roboto Bold"/>
              </a:rPr>
              <a:t>PART 03.</a:t>
            </a:r>
          </a:p>
        </p:txBody>
      </p:sp>
      <p:sp>
        <p:nvSpPr>
          <p:cNvPr id="13" name="TextBox 13"/>
          <p:cNvSpPr txBox="1"/>
          <p:nvPr/>
        </p:nvSpPr>
        <p:spPr>
          <a:xfrm>
            <a:off x="3996382" y="2453151"/>
            <a:ext cx="13262918" cy="771525"/>
          </a:xfrm>
          <a:prstGeom prst="rect">
            <a:avLst/>
          </a:prstGeom>
        </p:spPr>
        <p:txBody>
          <a:bodyPr lIns="0" tIns="0" rIns="0" bIns="0" rtlCol="0" anchor="t">
            <a:spAutoFit/>
          </a:bodyPr>
          <a:lstStyle/>
          <a:p>
            <a:pPr>
              <a:lnSpc>
                <a:spcPts val="6000"/>
              </a:lnSpc>
            </a:pPr>
            <a:r>
              <a:rPr lang="en-US" sz="5000" dirty="0">
                <a:solidFill>
                  <a:srgbClr val="FFBD59"/>
                </a:solidFill>
                <a:latin typeface="Roboto Bold"/>
              </a:rPr>
              <a:t>Types of freedom</a:t>
            </a:r>
          </a:p>
        </p:txBody>
      </p:sp>
      <p:sp>
        <p:nvSpPr>
          <p:cNvPr id="14" name="TextBox 14"/>
          <p:cNvSpPr txBox="1"/>
          <p:nvPr/>
        </p:nvSpPr>
        <p:spPr>
          <a:xfrm>
            <a:off x="1706873" y="5555335"/>
            <a:ext cx="4167899" cy="2532745"/>
          </a:xfrm>
          <a:prstGeom prst="rect">
            <a:avLst/>
          </a:prstGeom>
        </p:spPr>
        <p:txBody>
          <a:bodyPr wrap="square" lIns="0" tIns="0" rIns="0" bIns="0" rtlCol="0" anchor="t">
            <a:spAutoFit/>
          </a:bodyPr>
          <a:lstStyle/>
          <a:p>
            <a:pPr>
              <a:lnSpc>
                <a:spcPts val="3960"/>
              </a:lnSpc>
            </a:pPr>
            <a:r>
              <a:rPr lang="en-US" sz="3000" dirty="0">
                <a:solidFill>
                  <a:srgbClr val="202020"/>
                </a:solidFill>
                <a:latin typeface="Roboto"/>
              </a:rPr>
              <a:t>Freedom of property refers to the freedom to own, use, profit from, and dispose of property. </a:t>
            </a:r>
          </a:p>
          <a:p>
            <a:pPr marL="0" lvl="0" indent="0">
              <a:lnSpc>
                <a:spcPts val="3960"/>
              </a:lnSpc>
              <a:spcBef>
                <a:spcPct val="0"/>
              </a:spcBef>
            </a:pPr>
            <a:endParaRPr lang="en-US" sz="3000" dirty="0">
              <a:solidFill>
                <a:srgbClr val="202020"/>
              </a:solidFill>
              <a:latin typeface="Roboto"/>
            </a:endParaRPr>
          </a:p>
        </p:txBody>
      </p:sp>
      <p:sp>
        <p:nvSpPr>
          <p:cNvPr id="15" name="TextBox 15"/>
          <p:cNvSpPr txBox="1"/>
          <p:nvPr/>
        </p:nvSpPr>
        <p:spPr>
          <a:xfrm>
            <a:off x="7043198" y="5557622"/>
            <a:ext cx="4167900" cy="2532745"/>
          </a:xfrm>
          <a:prstGeom prst="rect">
            <a:avLst/>
          </a:prstGeom>
        </p:spPr>
        <p:txBody>
          <a:bodyPr wrap="square" lIns="0" tIns="0" rIns="0" bIns="0" rtlCol="0" anchor="t">
            <a:spAutoFit/>
          </a:bodyPr>
          <a:lstStyle/>
          <a:p>
            <a:pPr marL="0" lvl="0" indent="0">
              <a:lnSpc>
                <a:spcPts val="3960"/>
              </a:lnSpc>
              <a:spcBef>
                <a:spcPct val="0"/>
              </a:spcBef>
            </a:pPr>
            <a:r>
              <a:rPr lang="en-US" sz="3000" dirty="0">
                <a:solidFill>
                  <a:srgbClr val="202020"/>
                </a:solidFill>
                <a:latin typeface="Roboto"/>
              </a:rPr>
              <a:t>Occupational freedom refers to the freedom to choose, engage in, and change occupations as one desires. </a:t>
            </a:r>
          </a:p>
        </p:txBody>
      </p:sp>
      <p:sp>
        <p:nvSpPr>
          <p:cNvPr id="16" name="TextBox 16"/>
          <p:cNvSpPr txBox="1"/>
          <p:nvPr/>
        </p:nvSpPr>
        <p:spPr>
          <a:xfrm>
            <a:off x="12379521" y="5555335"/>
            <a:ext cx="4167899" cy="2532745"/>
          </a:xfrm>
          <a:prstGeom prst="rect">
            <a:avLst/>
          </a:prstGeom>
        </p:spPr>
        <p:txBody>
          <a:bodyPr wrap="square" lIns="0" tIns="0" rIns="0" bIns="0" rtlCol="0" anchor="t">
            <a:spAutoFit/>
          </a:bodyPr>
          <a:lstStyle/>
          <a:p>
            <a:pPr>
              <a:lnSpc>
                <a:spcPts val="3960"/>
              </a:lnSpc>
            </a:pPr>
            <a:r>
              <a:rPr lang="en-US" sz="3000" dirty="0">
                <a:solidFill>
                  <a:srgbClr val="202020"/>
                </a:solidFill>
                <a:latin typeface="Roboto"/>
              </a:rPr>
              <a:t>Freedom of religion means freedom to choose or not to choose a religion according to one’s will.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F3A422"/>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F3A422"/>
            </a:solidFill>
            <a:prstDash val="solid"/>
            <a:headEnd type="none" w="sm" len="sm"/>
            <a:tailEnd type="none" w="sm" len="sm"/>
          </a:ln>
        </p:spPr>
      </p:sp>
      <p:pic>
        <p:nvPicPr>
          <p:cNvPr id="4" name="Picture 4"/>
          <p:cNvPicPr>
            <a:picLocks noChangeAspect="1"/>
          </p:cNvPicPr>
          <p:nvPr/>
        </p:nvPicPr>
        <p:blipFill>
          <a:blip r:embed="rId2"/>
          <a:srcRect/>
          <a:stretch>
            <a:fillRect/>
          </a:stretch>
        </p:blipFill>
        <p:spPr>
          <a:xfrm>
            <a:off x="11254965" y="4427935"/>
            <a:ext cx="5566815" cy="4481286"/>
          </a:xfrm>
          <a:prstGeom prst="rect">
            <a:avLst/>
          </a:prstGeom>
        </p:spPr>
      </p:pic>
      <p:sp>
        <p:nvSpPr>
          <p:cNvPr id="5" name="TextBox 5"/>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F3A422"/>
                </a:solidFill>
                <a:latin typeface="Roboto Bold"/>
              </a:rPr>
              <a:t>HWPL PEACE EDUCATION</a:t>
            </a:r>
          </a:p>
        </p:txBody>
      </p:sp>
      <p:sp>
        <p:nvSpPr>
          <p:cNvPr id="6" name="TextBox 6"/>
          <p:cNvSpPr txBox="1"/>
          <p:nvPr/>
        </p:nvSpPr>
        <p:spPr>
          <a:xfrm>
            <a:off x="1028700" y="8880646"/>
            <a:ext cx="7218980" cy="344784"/>
          </a:xfrm>
          <a:prstGeom prst="rect">
            <a:avLst/>
          </a:prstGeom>
        </p:spPr>
        <p:txBody>
          <a:bodyPr lIns="0" tIns="0" rIns="0" bIns="0" rtlCol="0" anchor="t">
            <a:spAutoFit/>
          </a:bodyPr>
          <a:lstStyle/>
          <a:p>
            <a:pPr>
              <a:lnSpc>
                <a:spcPts val="2732"/>
              </a:lnSpc>
              <a:spcBef>
                <a:spcPct val="0"/>
              </a:spcBef>
            </a:pPr>
            <a:r>
              <a:rPr lang="en-US" sz="2101">
                <a:solidFill>
                  <a:srgbClr val="F3A422"/>
                </a:solidFill>
                <a:latin typeface="Roboto"/>
              </a:rPr>
              <a:t>Heavenly Culture, World Peace, Restoration of Light</a:t>
            </a:r>
          </a:p>
        </p:txBody>
      </p:sp>
      <p:sp>
        <p:nvSpPr>
          <p:cNvPr id="7" name="TextBox 7"/>
          <p:cNvSpPr txBox="1"/>
          <p:nvPr/>
        </p:nvSpPr>
        <p:spPr>
          <a:xfrm>
            <a:off x="1028700" y="2919810"/>
            <a:ext cx="7429500" cy="3111500"/>
          </a:xfrm>
          <a:prstGeom prst="rect">
            <a:avLst/>
          </a:prstGeom>
        </p:spPr>
        <p:txBody>
          <a:bodyPr wrap="square" lIns="0" tIns="0" rIns="0" bIns="0" rtlCol="0" anchor="t">
            <a:spAutoFit/>
          </a:bodyPr>
          <a:lstStyle/>
          <a:p>
            <a:pPr>
              <a:lnSpc>
                <a:spcPts val="12100"/>
              </a:lnSpc>
            </a:pPr>
            <a:r>
              <a:rPr lang="en-US" sz="10000" dirty="0">
                <a:solidFill>
                  <a:srgbClr val="F3A422"/>
                </a:solidFill>
                <a:latin typeface="Roboto Bold"/>
              </a:rPr>
              <a:t>Reviewing the Lesson </a:t>
            </a:r>
          </a:p>
        </p:txBody>
      </p:sp>
      <p:sp>
        <p:nvSpPr>
          <p:cNvPr id="8" name="TextBox 8"/>
          <p:cNvSpPr txBox="1"/>
          <p:nvPr/>
        </p:nvSpPr>
        <p:spPr>
          <a:xfrm>
            <a:off x="10040320" y="1144792"/>
            <a:ext cx="7218980" cy="283210"/>
          </a:xfrm>
          <a:prstGeom prst="rect">
            <a:avLst/>
          </a:prstGeom>
        </p:spPr>
        <p:txBody>
          <a:bodyPr lIns="0" tIns="0" rIns="0" bIns="0" rtlCol="0" anchor="t">
            <a:spAutoFit/>
          </a:bodyPr>
          <a:lstStyle/>
          <a:p>
            <a:pPr algn="r">
              <a:lnSpc>
                <a:spcPts val="2210"/>
              </a:lnSpc>
              <a:spcBef>
                <a:spcPct val="0"/>
              </a:spcBef>
            </a:pPr>
            <a:r>
              <a:rPr lang="en-US" sz="1700">
                <a:solidFill>
                  <a:srgbClr val="737373"/>
                </a:solidFill>
                <a:latin typeface="Roboto"/>
              </a:rPr>
              <a:t>Heavenly Culture, World Peace, Restoration of Light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F3A422"/>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F3A422"/>
            </a:solidFill>
            <a:prstDash val="solid"/>
            <a:headEnd type="none" w="sm" len="sm"/>
            <a:tailEnd type="none" w="sm" len="sm"/>
          </a:ln>
        </p:spPr>
      </p:sp>
      <p:sp>
        <p:nvSpPr>
          <p:cNvPr id="4" name="TextBox 4"/>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F3A422"/>
                </a:solidFill>
                <a:latin typeface="Roboto Bold"/>
              </a:rPr>
              <a:t>HWPL PEACE EDUCATION</a:t>
            </a:r>
          </a:p>
        </p:txBody>
      </p:sp>
      <p:sp>
        <p:nvSpPr>
          <p:cNvPr id="5" name="TextBox 5"/>
          <p:cNvSpPr txBox="1"/>
          <p:nvPr/>
        </p:nvSpPr>
        <p:spPr>
          <a:xfrm>
            <a:off x="3733800" y="5498611"/>
            <a:ext cx="13025386" cy="852798"/>
          </a:xfrm>
          <a:prstGeom prst="rect">
            <a:avLst/>
          </a:prstGeom>
        </p:spPr>
        <p:txBody>
          <a:bodyPr lIns="0" tIns="0" rIns="0" bIns="0" rtlCol="0" anchor="t">
            <a:spAutoFit/>
          </a:bodyPr>
          <a:lstStyle/>
          <a:p>
            <a:pPr marL="0" lvl="0" indent="0">
              <a:lnSpc>
                <a:spcPts val="7200"/>
              </a:lnSpc>
              <a:spcBef>
                <a:spcPct val="0"/>
              </a:spcBef>
            </a:pPr>
            <a:r>
              <a:rPr lang="en-US" sz="5000" dirty="0">
                <a:solidFill>
                  <a:srgbClr val="202020"/>
                </a:solidFill>
                <a:latin typeface="Roboto"/>
              </a:rPr>
              <a:t>What is the dictionary definition of freedom? </a:t>
            </a:r>
          </a:p>
        </p:txBody>
      </p:sp>
      <p:sp>
        <p:nvSpPr>
          <p:cNvPr id="6" name="TextBox 6"/>
          <p:cNvSpPr txBox="1"/>
          <p:nvPr/>
        </p:nvSpPr>
        <p:spPr>
          <a:xfrm>
            <a:off x="10040320" y="1144792"/>
            <a:ext cx="7218980" cy="283210"/>
          </a:xfrm>
          <a:prstGeom prst="rect">
            <a:avLst/>
          </a:prstGeom>
        </p:spPr>
        <p:txBody>
          <a:bodyPr lIns="0" tIns="0" rIns="0" bIns="0" rtlCol="0" anchor="t">
            <a:spAutoFit/>
          </a:bodyPr>
          <a:lstStyle/>
          <a:p>
            <a:pPr algn="r">
              <a:lnSpc>
                <a:spcPts val="2210"/>
              </a:lnSpc>
              <a:spcBef>
                <a:spcPct val="0"/>
              </a:spcBef>
            </a:pPr>
            <a:r>
              <a:rPr lang="en-US" sz="1700">
                <a:solidFill>
                  <a:srgbClr val="737373"/>
                </a:solidFill>
                <a:latin typeface="Roboto"/>
              </a:rPr>
              <a:t>Heavenly Culture, World Peace, Restoration of Light</a:t>
            </a:r>
          </a:p>
        </p:txBody>
      </p:sp>
      <p:sp>
        <p:nvSpPr>
          <p:cNvPr id="7" name="TextBox 7"/>
          <p:cNvSpPr txBox="1"/>
          <p:nvPr/>
        </p:nvSpPr>
        <p:spPr>
          <a:xfrm>
            <a:off x="1028700" y="2195742"/>
            <a:ext cx="10295237" cy="1228725"/>
          </a:xfrm>
          <a:prstGeom prst="rect">
            <a:avLst/>
          </a:prstGeom>
        </p:spPr>
        <p:txBody>
          <a:bodyPr lIns="0" tIns="0" rIns="0" bIns="0" rtlCol="0" anchor="t">
            <a:spAutoFit/>
          </a:bodyPr>
          <a:lstStyle/>
          <a:p>
            <a:pPr>
              <a:lnSpc>
                <a:spcPts val="9600"/>
              </a:lnSpc>
            </a:pPr>
            <a:r>
              <a:rPr lang="en-US" sz="8000">
                <a:solidFill>
                  <a:srgbClr val="F3A422"/>
                </a:solidFill>
                <a:latin typeface="Roboto Bold"/>
              </a:rPr>
              <a:t>Reviewing the Lesson </a:t>
            </a: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62050" y="4896310"/>
            <a:ext cx="2057400" cy="2057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F3A422"/>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F3A422"/>
            </a:solidFill>
            <a:prstDash val="solid"/>
            <a:headEnd type="none" w="sm" len="sm"/>
            <a:tailEnd type="none" w="sm" len="sm"/>
          </a:ln>
        </p:spPr>
      </p:sp>
      <p:sp>
        <p:nvSpPr>
          <p:cNvPr id="4" name="TextBox 4"/>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F3A422"/>
                </a:solidFill>
                <a:latin typeface="Roboto Bold"/>
              </a:rPr>
              <a:t>HWPL PEACE EDUCATION</a:t>
            </a:r>
          </a:p>
        </p:txBody>
      </p:sp>
      <p:sp>
        <p:nvSpPr>
          <p:cNvPr id="5" name="TextBox 5"/>
          <p:cNvSpPr txBox="1"/>
          <p:nvPr/>
        </p:nvSpPr>
        <p:spPr>
          <a:xfrm>
            <a:off x="10040320" y="1144792"/>
            <a:ext cx="7218980" cy="283210"/>
          </a:xfrm>
          <a:prstGeom prst="rect">
            <a:avLst/>
          </a:prstGeom>
        </p:spPr>
        <p:txBody>
          <a:bodyPr lIns="0" tIns="0" rIns="0" bIns="0" rtlCol="0" anchor="t">
            <a:spAutoFit/>
          </a:bodyPr>
          <a:lstStyle/>
          <a:p>
            <a:pPr algn="r">
              <a:lnSpc>
                <a:spcPts val="2210"/>
              </a:lnSpc>
              <a:spcBef>
                <a:spcPct val="0"/>
              </a:spcBef>
            </a:pPr>
            <a:r>
              <a:rPr lang="en-US" sz="1700">
                <a:solidFill>
                  <a:srgbClr val="737373"/>
                </a:solidFill>
                <a:latin typeface="Roboto"/>
              </a:rPr>
              <a:t>Heavenly Culture, World Peace, Restoration of Light</a:t>
            </a:r>
          </a:p>
        </p:txBody>
      </p:sp>
      <p:sp>
        <p:nvSpPr>
          <p:cNvPr id="6" name="TextBox 6"/>
          <p:cNvSpPr txBox="1"/>
          <p:nvPr/>
        </p:nvSpPr>
        <p:spPr>
          <a:xfrm>
            <a:off x="1028700" y="2195742"/>
            <a:ext cx="10295237" cy="1228725"/>
          </a:xfrm>
          <a:prstGeom prst="rect">
            <a:avLst/>
          </a:prstGeom>
        </p:spPr>
        <p:txBody>
          <a:bodyPr lIns="0" tIns="0" rIns="0" bIns="0" rtlCol="0" anchor="t">
            <a:spAutoFit/>
          </a:bodyPr>
          <a:lstStyle/>
          <a:p>
            <a:pPr>
              <a:lnSpc>
                <a:spcPts val="9600"/>
              </a:lnSpc>
            </a:pPr>
            <a:r>
              <a:rPr lang="en-US" sz="8000">
                <a:solidFill>
                  <a:srgbClr val="F3A422"/>
                </a:solidFill>
                <a:latin typeface="Roboto Bold"/>
              </a:rPr>
              <a:t>Reviewing the Lesson </a:t>
            </a:r>
          </a:p>
        </p:txBody>
      </p:sp>
      <p:sp>
        <p:nvSpPr>
          <p:cNvPr id="7" name="TextBox 7"/>
          <p:cNvSpPr txBox="1"/>
          <p:nvPr/>
        </p:nvSpPr>
        <p:spPr>
          <a:xfrm>
            <a:off x="3772275" y="4823200"/>
            <a:ext cx="13487025" cy="1776127"/>
          </a:xfrm>
          <a:prstGeom prst="rect">
            <a:avLst/>
          </a:prstGeom>
        </p:spPr>
        <p:txBody>
          <a:bodyPr lIns="0" tIns="0" rIns="0" bIns="0" rtlCol="0" anchor="t">
            <a:spAutoFit/>
          </a:bodyPr>
          <a:lstStyle/>
          <a:p>
            <a:pPr marL="0" lvl="0" indent="0">
              <a:lnSpc>
                <a:spcPts val="7200"/>
              </a:lnSpc>
              <a:spcBef>
                <a:spcPct val="0"/>
              </a:spcBef>
            </a:pPr>
            <a:r>
              <a:rPr lang="en-US" sz="5000" dirty="0">
                <a:solidFill>
                  <a:srgbClr val="202020"/>
                </a:solidFill>
                <a:latin typeface="Roboto"/>
              </a:rPr>
              <a:t>What is the extent of the freedom that an individual can exercise?</a:t>
            </a:r>
          </a:p>
        </p:txBody>
      </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68448" y="4697418"/>
            <a:ext cx="2027692" cy="202769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F3A422"/>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F3A422"/>
            </a:solidFill>
            <a:prstDash val="solid"/>
            <a:headEnd type="none" w="sm" len="sm"/>
            <a:tailEnd type="none" w="sm" len="sm"/>
          </a:ln>
        </p:spPr>
      </p:sp>
      <p:sp>
        <p:nvSpPr>
          <p:cNvPr id="4" name="TextBox 4"/>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F3A422"/>
                </a:solidFill>
                <a:latin typeface="Roboto Bold"/>
              </a:rPr>
              <a:t>HWPL PEACE EDUCATION</a:t>
            </a:r>
          </a:p>
        </p:txBody>
      </p:sp>
      <p:sp>
        <p:nvSpPr>
          <p:cNvPr id="5" name="TextBox 5"/>
          <p:cNvSpPr txBox="1"/>
          <p:nvPr/>
        </p:nvSpPr>
        <p:spPr>
          <a:xfrm>
            <a:off x="10040320" y="1144792"/>
            <a:ext cx="7218980" cy="283210"/>
          </a:xfrm>
          <a:prstGeom prst="rect">
            <a:avLst/>
          </a:prstGeom>
        </p:spPr>
        <p:txBody>
          <a:bodyPr lIns="0" tIns="0" rIns="0" bIns="0" rtlCol="0" anchor="t">
            <a:spAutoFit/>
          </a:bodyPr>
          <a:lstStyle/>
          <a:p>
            <a:pPr algn="r">
              <a:lnSpc>
                <a:spcPts val="2210"/>
              </a:lnSpc>
              <a:spcBef>
                <a:spcPct val="0"/>
              </a:spcBef>
            </a:pPr>
            <a:r>
              <a:rPr lang="en-US" sz="1700">
                <a:solidFill>
                  <a:srgbClr val="737373"/>
                </a:solidFill>
                <a:latin typeface="Roboto"/>
              </a:rPr>
              <a:t>Heavenly Culture, World Peace, Restoration of Light</a:t>
            </a:r>
          </a:p>
        </p:txBody>
      </p:sp>
      <p:sp>
        <p:nvSpPr>
          <p:cNvPr id="6" name="TextBox 6"/>
          <p:cNvSpPr txBox="1"/>
          <p:nvPr/>
        </p:nvSpPr>
        <p:spPr>
          <a:xfrm>
            <a:off x="1028700" y="2195742"/>
            <a:ext cx="10295237" cy="1228725"/>
          </a:xfrm>
          <a:prstGeom prst="rect">
            <a:avLst/>
          </a:prstGeom>
        </p:spPr>
        <p:txBody>
          <a:bodyPr lIns="0" tIns="0" rIns="0" bIns="0" rtlCol="0" anchor="t">
            <a:spAutoFit/>
          </a:bodyPr>
          <a:lstStyle/>
          <a:p>
            <a:pPr>
              <a:lnSpc>
                <a:spcPts val="9600"/>
              </a:lnSpc>
            </a:pPr>
            <a:r>
              <a:rPr lang="en-US" sz="8000">
                <a:solidFill>
                  <a:srgbClr val="F3A422"/>
                </a:solidFill>
                <a:latin typeface="Roboto Bold"/>
              </a:rPr>
              <a:t>Reviewing the Lesson </a:t>
            </a:r>
          </a:p>
        </p:txBody>
      </p:sp>
      <p:sp>
        <p:nvSpPr>
          <p:cNvPr id="7" name="TextBox 7"/>
          <p:cNvSpPr txBox="1"/>
          <p:nvPr/>
        </p:nvSpPr>
        <p:spPr>
          <a:xfrm>
            <a:off x="3693174" y="4841289"/>
            <a:ext cx="13566126" cy="1776127"/>
          </a:xfrm>
          <a:prstGeom prst="rect">
            <a:avLst/>
          </a:prstGeom>
        </p:spPr>
        <p:txBody>
          <a:bodyPr lIns="0" tIns="0" rIns="0" bIns="0" rtlCol="0" anchor="t">
            <a:spAutoFit/>
          </a:bodyPr>
          <a:lstStyle/>
          <a:p>
            <a:pPr marL="0" lvl="0" indent="0">
              <a:lnSpc>
                <a:spcPts val="7200"/>
              </a:lnSpc>
              <a:spcBef>
                <a:spcPct val="0"/>
              </a:spcBef>
            </a:pPr>
            <a:r>
              <a:rPr lang="en-US" sz="5000" dirty="0">
                <a:solidFill>
                  <a:srgbClr val="202020"/>
                </a:solidFill>
                <a:latin typeface="Roboto"/>
              </a:rPr>
              <a:t>What are some examples where the values of freedom and equality collide? </a:t>
            </a: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78834" y="4700653"/>
            <a:ext cx="2057400" cy="2057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F3A422"/>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F3A422"/>
            </a:solidFill>
            <a:prstDash val="solid"/>
            <a:headEnd type="none" w="sm" len="sm"/>
            <a:tailEnd type="none" w="sm" len="sm"/>
          </a:ln>
        </p:spPr>
      </p:sp>
      <p:sp>
        <p:nvSpPr>
          <p:cNvPr id="4" name="TextBox 4"/>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F3A422"/>
                </a:solidFill>
                <a:latin typeface="Roboto Bold"/>
              </a:rPr>
              <a:t>HWPL PEACE EDUCATION</a:t>
            </a:r>
          </a:p>
        </p:txBody>
      </p:sp>
      <p:sp>
        <p:nvSpPr>
          <p:cNvPr id="5" name="TextBox 5"/>
          <p:cNvSpPr txBox="1"/>
          <p:nvPr/>
        </p:nvSpPr>
        <p:spPr>
          <a:xfrm>
            <a:off x="10040320" y="1144792"/>
            <a:ext cx="7218980" cy="283210"/>
          </a:xfrm>
          <a:prstGeom prst="rect">
            <a:avLst/>
          </a:prstGeom>
        </p:spPr>
        <p:txBody>
          <a:bodyPr lIns="0" tIns="0" rIns="0" bIns="0" rtlCol="0" anchor="t">
            <a:spAutoFit/>
          </a:bodyPr>
          <a:lstStyle/>
          <a:p>
            <a:pPr algn="r">
              <a:lnSpc>
                <a:spcPts val="2210"/>
              </a:lnSpc>
              <a:spcBef>
                <a:spcPct val="0"/>
              </a:spcBef>
            </a:pPr>
            <a:r>
              <a:rPr lang="en-US" sz="1700">
                <a:solidFill>
                  <a:srgbClr val="737373"/>
                </a:solidFill>
                <a:latin typeface="Roboto"/>
              </a:rPr>
              <a:t>Heavenly Culture, World Peace, Restoration of Light</a:t>
            </a:r>
          </a:p>
        </p:txBody>
      </p:sp>
      <p:sp>
        <p:nvSpPr>
          <p:cNvPr id="6" name="TextBox 6"/>
          <p:cNvSpPr txBox="1"/>
          <p:nvPr/>
        </p:nvSpPr>
        <p:spPr>
          <a:xfrm>
            <a:off x="1028700" y="2195742"/>
            <a:ext cx="10295237" cy="1228725"/>
          </a:xfrm>
          <a:prstGeom prst="rect">
            <a:avLst/>
          </a:prstGeom>
        </p:spPr>
        <p:txBody>
          <a:bodyPr lIns="0" tIns="0" rIns="0" bIns="0" rtlCol="0" anchor="t">
            <a:spAutoFit/>
          </a:bodyPr>
          <a:lstStyle/>
          <a:p>
            <a:pPr>
              <a:lnSpc>
                <a:spcPts val="9600"/>
              </a:lnSpc>
            </a:pPr>
            <a:r>
              <a:rPr lang="en-US" sz="8000">
                <a:solidFill>
                  <a:srgbClr val="F3A422"/>
                </a:solidFill>
                <a:latin typeface="Roboto Bold"/>
              </a:rPr>
              <a:t>Reviewing the Lesson </a:t>
            </a:r>
          </a:p>
        </p:txBody>
      </p:sp>
      <p:sp>
        <p:nvSpPr>
          <p:cNvPr id="7" name="TextBox 7"/>
          <p:cNvSpPr txBox="1"/>
          <p:nvPr/>
        </p:nvSpPr>
        <p:spPr>
          <a:xfrm>
            <a:off x="3587515" y="5691377"/>
            <a:ext cx="12905609" cy="852798"/>
          </a:xfrm>
          <a:prstGeom prst="rect">
            <a:avLst/>
          </a:prstGeom>
        </p:spPr>
        <p:txBody>
          <a:bodyPr lIns="0" tIns="0" rIns="0" bIns="0" rtlCol="0" anchor="t">
            <a:spAutoFit/>
          </a:bodyPr>
          <a:lstStyle/>
          <a:p>
            <a:pPr marL="0" lvl="0" indent="0">
              <a:lnSpc>
                <a:spcPts val="7200"/>
              </a:lnSpc>
              <a:spcBef>
                <a:spcPct val="0"/>
              </a:spcBef>
            </a:pPr>
            <a:r>
              <a:rPr lang="en-US" sz="5000" dirty="0">
                <a:solidFill>
                  <a:srgbClr val="202020"/>
                </a:solidFill>
                <a:latin typeface="Roboto"/>
              </a:rPr>
              <a:t>What are some types of freedom? </a:t>
            </a: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5080684"/>
            <a:ext cx="2074184" cy="207418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F3A422"/>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F3A422"/>
            </a:solidFill>
            <a:prstDash val="solid"/>
            <a:headEnd type="none" w="sm" len="sm"/>
            <a:tailEnd type="none" w="sm" len="sm"/>
          </a:ln>
        </p:spPr>
      </p:sp>
      <p:pic>
        <p:nvPicPr>
          <p:cNvPr id="4" name="Picture 4"/>
          <p:cNvPicPr>
            <a:picLocks noChangeAspect="1"/>
          </p:cNvPicPr>
          <p:nvPr/>
        </p:nvPicPr>
        <p:blipFill>
          <a:blip r:embed="rId2"/>
          <a:srcRect/>
          <a:stretch>
            <a:fillRect/>
          </a:stretch>
        </p:blipFill>
        <p:spPr>
          <a:xfrm>
            <a:off x="10800336" y="3131159"/>
            <a:ext cx="5778062" cy="5778062"/>
          </a:xfrm>
          <a:prstGeom prst="rect">
            <a:avLst/>
          </a:prstGeom>
        </p:spPr>
      </p:pic>
      <p:sp>
        <p:nvSpPr>
          <p:cNvPr id="5" name="TextBox 5"/>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F3A422"/>
                </a:solidFill>
                <a:latin typeface="Roboto Bold"/>
              </a:rPr>
              <a:t>HWPL PEACE EDUCATION</a:t>
            </a:r>
          </a:p>
        </p:txBody>
      </p:sp>
      <p:sp>
        <p:nvSpPr>
          <p:cNvPr id="6" name="TextBox 6"/>
          <p:cNvSpPr txBox="1"/>
          <p:nvPr/>
        </p:nvSpPr>
        <p:spPr>
          <a:xfrm>
            <a:off x="1028700" y="8880646"/>
            <a:ext cx="7218980" cy="344784"/>
          </a:xfrm>
          <a:prstGeom prst="rect">
            <a:avLst/>
          </a:prstGeom>
        </p:spPr>
        <p:txBody>
          <a:bodyPr lIns="0" tIns="0" rIns="0" bIns="0" rtlCol="0" anchor="t">
            <a:spAutoFit/>
          </a:bodyPr>
          <a:lstStyle/>
          <a:p>
            <a:pPr>
              <a:lnSpc>
                <a:spcPts val="2732"/>
              </a:lnSpc>
              <a:spcBef>
                <a:spcPct val="0"/>
              </a:spcBef>
            </a:pPr>
            <a:r>
              <a:rPr lang="en-US" sz="2101">
                <a:solidFill>
                  <a:srgbClr val="F3A422"/>
                </a:solidFill>
                <a:latin typeface="Roboto"/>
              </a:rPr>
              <a:t>Heavenly Culture, World Peace, Restoration of Light</a:t>
            </a:r>
          </a:p>
        </p:txBody>
      </p:sp>
      <p:sp>
        <p:nvSpPr>
          <p:cNvPr id="7" name="TextBox 7"/>
          <p:cNvSpPr txBox="1"/>
          <p:nvPr/>
        </p:nvSpPr>
        <p:spPr>
          <a:xfrm>
            <a:off x="1028700" y="2919810"/>
            <a:ext cx="8115300" cy="1471493"/>
          </a:xfrm>
          <a:prstGeom prst="rect">
            <a:avLst/>
          </a:prstGeom>
        </p:spPr>
        <p:txBody>
          <a:bodyPr lIns="0" tIns="0" rIns="0" bIns="0" rtlCol="0" anchor="t">
            <a:spAutoFit/>
          </a:bodyPr>
          <a:lstStyle/>
          <a:p>
            <a:pPr>
              <a:lnSpc>
                <a:spcPts val="12100"/>
              </a:lnSpc>
            </a:pPr>
            <a:r>
              <a:rPr lang="en-US" sz="10000" dirty="0">
                <a:solidFill>
                  <a:srgbClr val="F3A422"/>
                </a:solidFill>
                <a:latin typeface="Roboto Bold"/>
              </a:rPr>
              <a:t>Activities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F3A422"/>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F3A422"/>
            </a:solidFill>
            <a:prstDash val="solid"/>
            <a:headEnd type="none" w="sm" len="sm"/>
            <a:tailEnd type="none" w="sm" len="sm"/>
          </a:ln>
        </p:spPr>
      </p:sp>
      <p:sp>
        <p:nvSpPr>
          <p:cNvPr id="4" name="TextBox 4"/>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F3A422"/>
                </a:solidFill>
                <a:latin typeface="Roboto Bold"/>
              </a:rPr>
              <a:t>HWPL PEACE EDUCATION</a:t>
            </a:r>
          </a:p>
        </p:txBody>
      </p:sp>
      <p:sp>
        <p:nvSpPr>
          <p:cNvPr id="5" name="TextBox 5"/>
          <p:cNvSpPr txBox="1"/>
          <p:nvPr/>
        </p:nvSpPr>
        <p:spPr>
          <a:xfrm>
            <a:off x="10040320" y="1144792"/>
            <a:ext cx="7218980" cy="283210"/>
          </a:xfrm>
          <a:prstGeom prst="rect">
            <a:avLst/>
          </a:prstGeom>
        </p:spPr>
        <p:txBody>
          <a:bodyPr lIns="0" tIns="0" rIns="0" bIns="0" rtlCol="0" anchor="t">
            <a:spAutoFit/>
          </a:bodyPr>
          <a:lstStyle/>
          <a:p>
            <a:pPr algn="r">
              <a:lnSpc>
                <a:spcPts val="2210"/>
              </a:lnSpc>
              <a:spcBef>
                <a:spcPct val="0"/>
              </a:spcBef>
            </a:pPr>
            <a:r>
              <a:rPr lang="en-US" sz="1700">
                <a:solidFill>
                  <a:srgbClr val="737373"/>
                </a:solidFill>
                <a:latin typeface="Roboto"/>
              </a:rPr>
              <a:t>Heavenly Culture, World Peace, Restoration of Light</a:t>
            </a:r>
          </a:p>
        </p:txBody>
      </p:sp>
      <p:sp>
        <p:nvSpPr>
          <p:cNvPr id="6" name="TextBox 6"/>
          <p:cNvSpPr txBox="1"/>
          <p:nvPr/>
        </p:nvSpPr>
        <p:spPr>
          <a:xfrm>
            <a:off x="1028700" y="2195742"/>
            <a:ext cx="10295237" cy="1228725"/>
          </a:xfrm>
          <a:prstGeom prst="rect">
            <a:avLst/>
          </a:prstGeom>
        </p:spPr>
        <p:txBody>
          <a:bodyPr lIns="0" tIns="0" rIns="0" bIns="0" rtlCol="0" anchor="t">
            <a:spAutoFit/>
          </a:bodyPr>
          <a:lstStyle/>
          <a:p>
            <a:pPr>
              <a:lnSpc>
                <a:spcPts val="9600"/>
              </a:lnSpc>
            </a:pPr>
            <a:r>
              <a:rPr lang="en-US" sz="8000">
                <a:solidFill>
                  <a:srgbClr val="F3A422"/>
                </a:solidFill>
                <a:latin typeface="Roboto Bold"/>
              </a:rPr>
              <a:t>Activities</a:t>
            </a:r>
          </a:p>
        </p:txBody>
      </p:sp>
      <p:sp>
        <p:nvSpPr>
          <p:cNvPr id="7" name="TextBox 7"/>
          <p:cNvSpPr txBox="1"/>
          <p:nvPr/>
        </p:nvSpPr>
        <p:spPr>
          <a:xfrm>
            <a:off x="3505200" y="4866371"/>
            <a:ext cx="14116716" cy="2295525"/>
          </a:xfrm>
          <a:prstGeom prst="rect">
            <a:avLst/>
          </a:prstGeom>
        </p:spPr>
        <p:txBody>
          <a:bodyPr lIns="0" tIns="0" rIns="0" bIns="0" rtlCol="0" anchor="t">
            <a:spAutoFit/>
          </a:bodyPr>
          <a:lstStyle/>
          <a:p>
            <a:pPr marL="0" lvl="0" indent="0">
              <a:lnSpc>
                <a:spcPts val="6000"/>
              </a:lnSpc>
              <a:spcBef>
                <a:spcPct val="0"/>
              </a:spcBef>
            </a:pPr>
            <a:r>
              <a:rPr lang="en-US" sz="5000" dirty="0">
                <a:solidFill>
                  <a:srgbClr val="202020"/>
                </a:solidFill>
                <a:latin typeface="Roboto"/>
              </a:rPr>
              <a:t>Let’s get into groups and discuss whether the different types of freedom guaranteed by the law are being well applied to each and everyone of us. </a:t>
            </a: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4985434"/>
            <a:ext cx="2057400" cy="20574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F3A422"/>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F3A422"/>
            </a:solidFill>
            <a:prstDash val="solid"/>
            <a:headEnd type="none" w="sm" len="sm"/>
            <a:tailEnd type="none" w="sm" len="sm"/>
          </a:ln>
        </p:spPr>
      </p:sp>
      <p:sp>
        <p:nvSpPr>
          <p:cNvPr id="4" name="TextBox 4"/>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F3A422"/>
                </a:solidFill>
                <a:latin typeface="Roboto Bold"/>
              </a:rPr>
              <a:t>HWPL PEACE EDUCATION</a:t>
            </a:r>
          </a:p>
        </p:txBody>
      </p:sp>
      <p:sp>
        <p:nvSpPr>
          <p:cNvPr id="5" name="TextBox 5"/>
          <p:cNvSpPr txBox="1"/>
          <p:nvPr/>
        </p:nvSpPr>
        <p:spPr>
          <a:xfrm>
            <a:off x="10040320" y="1144792"/>
            <a:ext cx="7218980" cy="283210"/>
          </a:xfrm>
          <a:prstGeom prst="rect">
            <a:avLst/>
          </a:prstGeom>
        </p:spPr>
        <p:txBody>
          <a:bodyPr lIns="0" tIns="0" rIns="0" bIns="0" rtlCol="0" anchor="t">
            <a:spAutoFit/>
          </a:bodyPr>
          <a:lstStyle/>
          <a:p>
            <a:pPr algn="r">
              <a:lnSpc>
                <a:spcPts val="2210"/>
              </a:lnSpc>
              <a:spcBef>
                <a:spcPct val="0"/>
              </a:spcBef>
            </a:pPr>
            <a:r>
              <a:rPr lang="en-US" sz="1700">
                <a:solidFill>
                  <a:srgbClr val="737373"/>
                </a:solidFill>
                <a:latin typeface="Roboto"/>
              </a:rPr>
              <a:t>Heavenly Culture, World Peace, Restoration of Light</a:t>
            </a:r>
          </a:p>
        </p:txBody>
      </p:sp>
      <p:sp>
        <p:nvSpPr>
          <p:cNvPr id="6" name="TextBox 6"/>
          <p:cNvSpPr txBox="1"/>
          <p:nvPr/>
        </p:nvSpPr>
        <p:spPr>
          <a:xfrm>
            <a:off x="1028700" y="2195742"/>
            <a:ext cx="10295237" cy="1228725"/>
          </a:xfrm>
          <a:prstGeom prst="rect">
            <a:avLst/>
          </a:prstGeom>
        </p:spPr>
        <p:txBody>
          <a:bodyPr lIns="0" tIns="0" rIns="0" bIns="0" rtlCol="0" anchor="t">
            <a:spAutoFit/>
          </a:bodyPr>
          <a:lstStyle/>
          <a:p>
            <a:pPr>
              <a:lnSpc>
                <a:spcPts val="9600"/>
              </a:lnSpc>
            </a:pPr>
            <a:r>
              <a:rPr lang="en-US" sz="8000">
                <a:solidFill>
                  <a:srgbClr val="F3A422"/>
                </a:solidFill>
                <a:latin typeface="Roboto Bold"/>
              </a:rPr>
              <a:t>Activities</a:t>
            </a:r>
          </a:p>
        </p:txBody>
      </p:sp>
      <p:sp>
        <p:nvSpPr>
          <p:cNvPr id="7" name="TextBox 7"/>
          <p:cNvSpPr txBox="1"/>
          <p:nvPr/>
        </p:nvSpPr>
        <p:spPr>
          <a:xfrm>
            <a:off x="3581400" y="4247583"/>
            <a:ext cx="14116716" cy="3819525"/>
          </a:xfrm>
          <a:prstGeom prst="rect">
            <a:avLst/>
          </a:prstGeom>
        </p:spPr>
        <p:txBody>
          <a:bodyPr lIns="0" tIns="0" rIns="0" bIns="0" rtlCol="0" anchor="t">
            <a:spAutoFit/>
          </a:bodyPr>
          <a:lstStyle/>
          <a:p>
            <a:pPr marL="0" lvl="0" indent="0">
              <a:lnSpc>
                <a:spcPts val="6000"/>
              </a:lnSpc>
              <a:spcBef>
                <a:spcPct val="0"/>
              </a:spcBef>
            </a:pPr>
            <a:r>
              <a:rPr lang="en-US" sz="5000" dirty="0">
                <a:solidFill>
                  <a:srgbClr val="202020"/>
                </a:solidFill>
                <a:latin typeface="Roboto"/>
              </a:rPr>
              <a:t>Let’s think and present about whether there have been cases where my freedom has infringed on someone else’s freedom or, conversely, whether there have been cases where others have infringed my freedom. </a:t>
            </a:r>
          </a:p>
        </p:txBody>
      </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5143500"/>
            <a:ext cx="2027692" cy="202769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sp>
        <p:nvSpPr>
          <p:cNvPr id="3" name="AutoShape 3"/>
          <p:cNvSpPr/>
          <p:nvPr/>
        </p:nvSpPr>
        <p:spPr>
          <a:xfrm>
            <a:off x="1028700" y="852413"/>
            <a:ext cx="16230600" cy="0"/>
          </a:xfrm>
          <a:prstGeom prst="line">
            <a:avLst/>
          </a:prstGeom>
          <a:ln w="66675" cap="flat">
            <a:solidFill>
              <a:srgbClr val="FFFFFF"/>
            </a:solidFill>
            <a:prstDash val="solid"/>
            <a:headEnd type="none" w="sm" len="sm"/>
            <a:tailEnd type="none" w="sm" len="sm"/>
          </a:ln>
        </p:spPr>
      </p:sp>
      <p:sp>
        <p:nvSpPr>
          <p:cNvPr id="4" name="AutoShape 4"/>
          <p:cNvSpPr/>
          <p:nvPr/>
        </p:nvSpPr>
        <p:spPr>
          <a:xfrm>
            <a:off x="1028700" y="1699353"/>
            <a:ext cx="16230600" cy="0"/>
          </a:xfrm>
          <a:prstGeom prst="line">
            <a:avLst/>
          </a:prstGeom>
          <a:ln w="19050" cap="flat">
            <a:solidFill>
              <a:srgbClr val="FFFFFF"/>
            </a:solidFill>
            <a:prstDash val="solid"/>
            <a:headEnd type="none" w="sm" len="sm"/>
            <a:tailEnd type="none" w="sm" len="sm"/>
          </a:ln>
        </p:spPr>
      </p:sp>
      <p:pic>
        <p:nvPicPr>
          <p:cNvPr id="5" name="Picture 5"/>
          <p:cNvPicPr>
            <a:picLocks noChangeAspect="1"/>
          </p:cNvPicPr>
          <p:nvPr/>
        </p:nvPicPr>
        <p:blipFill>
          <a:blip r:embed="rId3">
            <a:alphaModFix amt="29000"/>
          </a:blip>
          <a:srcRect/>
          <a:stretch>
            <a:fillRect/>
          </a:stretch>
        </p:blipFill>
        <p:spPr>
          <a:xfrm>
            <a:off x="11087674" y="3502548"/>
            <a:ext cx="7516860" cy="7520968"/>
          </a:xfrm>
          <a:prstGeom prst="rect">
            <a:avLst/>
          </a:prstGeom>
        </p:spPr>
      </p:pic>
      <p:sp>
        <p:nvSpPr>
          <p:cNvPr id="6" name="TextBox 6"/>
          <p:cNvSpPr txBox="1"/>
          <p:nvPr/>
        </p:nvSpPr>
        <p:spPr>
          <a:xfrm>
            <a:off x="1028700" y="8878791"/>
            <a:ext cx="7218980" cy="346639"/>
          </a:xfrm>
          <a:prstGeom prst="rect">
            <a:avLst/>
          </a:prstGeom>
        </p:spPr>
        <p:txBody>
          <a:bodyPr lIns="0" tIns="0" rIns="0" bIns="0" rtlCol="0" anchor="t">
            <a:spAutoFit/>
          </a:bodyPr>
          <a:lstStyle/>
          <a:p>
            <a:pPr>
              <a:lnSpc>
                <a:spcPts val="2732"/>
              </a:lnSpc>
              <a:spcBef>
                <a:spcPct val="0"/>
              </a:spcBef>
            </a:pPr>
            <a:r>
              <a:rPr lang="en-US" sz="2101">
                <a:solidFill>
                  <a:srgbClr val="FFFFFF"/>
                </a:solidFill>
                <a:latin typeface="Roboto"/>
              </a:rPr>
              <a:t>Heavenly Culture, World Peace, Restoration of Light</a:t>
            </a:r>
          </a:p>
        </p:txBody>
      </p:sp>
      <p:sp>
        <p:nvSpPr>
          <p:cNvPr id="7" name="TextBox 7"/>
          <p:cNvSpPr txBox="1"/>
          <p:nvPr/>
        </p:nvSpPr>
        <p:spPr>
          <a:xfrm>
            <a:off x="1028700" y="2594703"/>
            <a:ext cx="8115300" cy="3111500"/>
          </a:xfrm>
          <a:prstGeom prst="rect">
            <a:avLst/>
          </a:prstGeom>
        </p:spPr>
        <p:txBody>
          <a:bodyPr lIns="0" tIns="0" rIns="0" bIns="0" rtlCol="0" anchor="t">
            <a:spAutoFit/>
          </a:bodyPr>
          <a:lstStyle/>
          <a:p>
            <a:pPr>
              <a:lnSpc>
                <a:spcPts val="12100"/>
              </a:lnSpc>
            </a:pPr>
            <a:r>
              <a:rPr lang="en-US" sz="10000" spc="550" dirty="0">
                <a:solidFill>
                  <a:srgbClr val="FFFFFF"/>
                </a:solidFill>
                <a:latin typeface="Roboto Bold"/>
              </a:rPr>
              <a:t>THANK </a:t>
            </a:r>
          </a:p>
          <a:p>
            <a:pPr>
              <a:lnSpc>
                <a:spcPts val="12100"/>
              </a:lnSpc>
            </a:pPr>
            <a:r>
              <a:rPr lang="en-US" sz="10000" spc="550" dirty="0">
                <a:solidFill>
                  <a:srgbClr val="FFFFFF"/>
                </a:solidFill>
                <a:latin typeface="Roboto Bold"/>
              </a:rPr>
              <a:t>YOU:D</a:t>
            </a:r>
          </a:p>
        </p:txBody>
      </p:sp>
      <p:sp>
        <p:nvSpPr>
          <p:cNvPr id="8" name="TextBox 8"/>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FFFFFF"/>
                </a:solidFill>
                <a:latin typeface="Roboto Bold"/>
              </a:rPr>
              <a:t>HWPL PEACE EDUCATION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784354"/>
            <a:ext cx="16230600" cy="0"/>
          </a:xfrm>
          <a:prstGeom prst="line">
            <a:avLst/>
          </a:prstGeom>
          <a:ln w="66675" cap="flat">
            <a:solidFill>
              <a:srgbClr val="F3A422"/>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F3A422"/>
            </a:solidFill>
            <a:prstDash val="solid"/>
            <a:headEnd type="none" w="sm" len="sm"/>
            <a:tailEnd type="none" w="sm" len="sm"/>
          </a:ln>
        </p:spPr>
      </p:sp>
      <p:sp>
        <p:nvSpPr>
          <p:cNvPr id="4" name="TextBox 4"/>
          <p:cNvSpPr txBox="1"/>
          <p:nvPr/>
        </p:nvSpPr>
        <p:spPr>
          <a:xfrm>
            <a:off x="1028700" y="4113831"/>
            <a:ext cx="12186968" cy="4213225"/>
          </a:xfrm>
          <a:prstGeom prst="rect">
            <a:avLst/>
          </a:prstGeom>
        </p:spPr>
        <p:txBody>
          <a:bodyPr lIns="0" tIns="0" rIns="0" bIns="0" rtlCol="0" anchor="t">
            <a:spAutoFit/>
          </a:bodyPr>
          <a:lstStyle/>
          <a:p>
            <a:pPr>
              <a:lnSpc>
                <a:spcPts val="10999"/>
              </a:lnSpc>
            </a:pPr>
            <a:r>
              <a:rPr lang="en-US" sz="9999" dirty="0">
                <a:solidFill>
                  <a:srgbClr val="F3A422"/>
                </a:solidFill>
                <a:latin typeface="Roboto Bold"/>
              </a:rPr>
              <a:t>What is </a:t>
            </a:r>
          </a:p>
          <a:p>
            <a:pPr>
              <a:lnSpc>
                <a:spcPts val="10999"/>
              </a:lnSpc>
            </a:pPr>
            <a:r>
              <a:rPr lang="en-US" sz="9999" dirty="0">
                <a:solidFill>
                  <a:srgbClr val="F3A422"/>
                </a:solidFill>
                <a:latin typeface="Roboto Bold"/>
              </a:rPr>
              <a:t>Freedom? </a:t>
            </a:r>
          </a:p>
          <a:p>
            <a:pPr>
              <a:lnSpc>
                <a:spcPts val="10999"/>
              </a:lnSpc>
            </a:pPr>
            <a:endParaRPr lang="en-US" sz="9999" dirty="0">
              <a:solidFill>
                <a:srgbClr val="F3A422"/>
              </a:solidFill>
              <a:latin typeface="Roboto Bold"/>
            </a:endParaRPr>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54469" y="4653341"/>
            <a:ext cx="2289777" cy="4911050"/>
          </a:xfrm>
          <a:prstGeom prst="rect">
            <a:avLst/>
          </a:prstGeom>
        </p:spPr>
      </p:pic>
      <p:pic>
        <p:nvPicPr>
          <p:cNvPr id="6" name="Picture 6"/>
          <p:cNvPicPr>
            <a:picLocks noChangeAspect="1"/>
          </p:cNvPicPr>
          <p:nvPr/>
        </p:nvPicPr>
        <p:blipFill>
          <a:blip r:embed="rId4"/>
          <a:srcRect/>
          <a:stretch>
            <a:fillRect/>
          </a:stretch>
        </p:blipFill>
        <p:spPr>
          <a:xfrm>
            <a:off x="12383305" y="2042989"/>
            <a:ext cx="3364591" cy="4832446"/>
          </a:xfrm>
          <a:prstGeom prst="rect">
            <a:avLst/>
          </a:prstGeom>
        </p:spPr>
      </p:pic>
      <p:sp>
        <p:nvSpPr>
          <p:cNvPr id="7" name="TextBox 7"/>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F3A422"/>
                </a:solidFill>
                <a:latin typeface="Roboto Bold"/>
              </a:rPr>
              <a:t>HWPL PEACE EDUCATION</a:t>
            </a:r>
          </a:p>
        </p:txBody>
      </p:sp>
      <p:sp>
        <p:nvSpPr>
          <p:cNvPr id="8" name="TextBox 8"/>
          <p:cNvSpPr txBox="1"/>
          <p:nvPr/>
        </p:nvSpPr>
        <p:spPr>
          <a:xfrm>
            <a:off x="1028700" y="8880646"/>
            <a:ext cx="7218980" cy="344784"/>
          </a:xfrm>
          <a:prstGeom prst="rect">
            <a:avLst/>
          </a:prstGeom>
        </p:spPr>
        <p:txBody>
          <a:bodyPr lIns="0" tIns="0" rIns="0" bIns="0" rtlCol="0" anchor="t">
            <a:spAutoFit/>
          </a:bodyPr>
          <a:lstStyle/>
          <a:p>
            <a:pPr>
              <a:lnSpc>
                <a:spcPts val="2732"/>
              </a:lnSpc>
              <a:spcBef>
                <a:spcPct val="0"/>
              </a:spcBef>
            </a:pPr>
            <a:r>
              <a:rPr lang="en-US" sz="2101">
                <a:solidFill>
                  <a:srgbClr val="F3A422"/>
                </a:solidFill>
                <a:latin typeface="Roboto"/>
              </a:rPr>
              <a:t>Heavenly Culture, World Peace, Restoration of Light</a:t>
            </a:r>
          </a:p>
        </p:txBody>
      </p:sp>
      <p:sp>
        <p:nvSpPr>
          <p:cNvPr id="9" name="TextBox 9"/>
          <p:cNvSpPr txBox="1"/>
          <p:nvPr/>
        </p:nvSpPr>
        <p:spPr>
          <a:xfrm>
            <a:off x="1028700" y="2844982"/>
            <a:ext cx="4757222" cy="887107"/>
          </a:xfrm>
          <a:prstGeom prst="rect">
            <a:avLst/>
          </a:prstGeom>
        </p:spPr>
        <p:txBody>
          <a:bodyPr lIns="0" tIns="0" rIns="0" bIns="0" rtlCol="0" anchor="t">
            <a:spAutoFit/>
          </a:bodyPr>
          <a:lstStyle/>
          <a:p>
            <a:pPr>
              <a:lnSpc>
                <a:spcPts val="6711"/>
              </a:lnSpc>
            </a:pPr>
            <a:r>
              <a:rPr lang="en-US" sz="6100">
                <a:solidFill>
                  <a:srgbClr val="F3A422"/>
                </a:solidFill>
                <a:latin typeface="Roboto Bold"/>
              </a:rPr>
              <a:t>PART 01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F3A422"/>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F3A422"/>
            </a:solidFill>
            <a:prstDash val="solid"/>
            <a:headEnd type="none" w="sm" len="sm"/>
            <a:tailEnd type="none" w="sm" len="sm"/>
          </a:ln>
        </p:spPr>
      </p:sp>
      <p:pic>
        <p:nvPicPr>
          <p:cNvPr id="4" name="Picture 4"/>
          <p:cNvPicPr>
            <a:picLocks noChangeAspect="1"/>
          </p:cNvPicPr>
          <p:nvPr/>
        </p:nvPicPr>
        <p:blipFill>
          <a:blip r:embed="rId2"/>
          <a:srcRect t="5161"/>
          <a:stretch>
            <a:fillRect/>
          </a:stretch>
        </p:blipFill>
        <p:spPr>
          <a:xfrm>
            <a:off x="12871402" y="1985103"/>
            <a:ext cx="3557138" cy="7565288"/>
          </a:xfrm>
          <a:prstGeom prst="rect">
            <a:avLst/>
          </a:prstGeom>
        </p:spPr>
      </p:pic>
      <p:sp>
        <p:nvSpPr>
          <p:cNvPr id="5" name="TextBox 5"/>
          <p:cNvSpPr txBox="1"/>
          <p:nvPr/>
        </p:nvSpPr>
        <p:spPr>
          <a:xfrm>
            <a:off x="1028700" y="3334590"/>
            <a:ext cx="11226659" cy="4943661"/>
          </a:xfrm>
          <a:prstGeom prst="rect">
            <a:avLst/>
          </a:prstGeom>
        </p:spPr>
        <p:txBody>
          <a:bodyPr lIns="0" tIns="0" rIns="0" bIns="0" rtlCol="0" anchor="t">
            <a:spAutoFit/>
          </a:bodyPr>
          <a:lstStyle/>
          <a:p>
            <a:pPr marL="863599" lvl="1" indent="-431800">
              <a:lnSpc>
                <a:spcPts val="5599"/>
              </a:lnSpc>
              <a:buFont typeface="Arial"/>
              <a:buChar char="•"/>
            </a:pPr>
            <a:r>
              <a:rPr lang="en-US" sz="3000" dirty="0">
                <a:solidFill>
                  <a:srgbClr val="000000"/>
                </a:solidFill>
                <a:latin typeface="Roboto"/>
              </a:rPr>
              <a:t>The dictionary definition of the word freedom is ‘the state of being able to do whatever you want without having restrains from an external force or being bound to anything.'</a:t>
            </a:r>
          </a:p>
          <a:p>
            <a:pPr marL="863599" lvl="1" indent="-431800">
              <a:lnSpc>
                <a:spcPts val="5599"/>
              </a:lnSpc>
              <a:buFont typeface="Arial"/>
              <a:buChar char="•"/>
            </a:pPr>
            <a:r>
              <a:rPr lang="en-US" sz="3000" dirty="0">
                <a:solidFill>
                  <a:srgbClr val="000000"/>
                </a:solidFill>
                <a:latin typeface="Roboto"/>
              </a:rPr>
              <a:t>The standards for freedom of one individual should not be applied uniformly to everyone. </a:t>
            </a:r>
          </a:p>
          <a:p>
            <a:pPr marL="863599" lvl="1" indent="-431800">
              <a:lnSpc>
                <a:spcPts val="5599"/>
              </a:lnSpc>
              <a:buFont typeface="Arial"/>
              <a:buChar char="•"/>
            </a:pPr>
            <a:r>
              <a:rPr lang="en-US" sz="3000" dirty="0">
                <a:solidFill>
                  <a:srgbClr val="000000"/>
                </a:solidFill>
                <a:latin typeface="Roboto"/>
              </a:rPr>
              <a:t>It is important to enjoy one’s freedom within the scope of harmonious coexistence among the members of society. </a:t>
            </a:r>
          </a:p>
        </p:txBody>
      </p:sp>
      <p:sp>
        <p:nvSpPr>
          <p:cNvPr id="6" name="TextBox 6"/>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F3A422"/>
                </a:solidFill>
                <a:latin typeface="Roboto Bold"/>
              </a:rPr>
              <a:t>HWPL PEACE EDUCATION</a:t>
            </a:r>
          </a:p>
        </p:txBody>
      </p:sp>
      <p:sp>
        <p:nvSpPr>
          <p:cNvPr id="7" name="TextBox 7"/>
          <p:cNvSpPr txBox="1"/>
          <p:nvPr/>
        </p:nvSpPr>
        <p:spPr>
          <a:xfrm>
            <a:off x="10040320" y="1144792"/>
            <a:ext cx="7218980" cy="283210"/>
          </a:xfrm>
          <a:prstGeom prst="rect">
            <a:avLst/>
          </a:prstGeom>
        </p:spPr>
        <p:txBody>
          <a:bodyPr lIns="0" tIns="0" rIns="0" bIns="0" rtlCol="0" anchor="t">
            <a:spAutoFit/>
          </a:bodyPr>
          <a:lstStyle/>
          <a:p>
            <a:pPr algn="r">
              <a:lnSpc>
                <a:spcPts val="2210"/>
              </a:lnSpc>
              <a:spcBef>
                <a:spcPct val="0"/>
              </a:spcBef>
            </a:pPr>
            <a:r>
              <a:rPr lang="en-US" sz="1700">
                <a:solidFill>
                  <a:srgbClr val="737373"/>
                </a:solidFill>
                <a:latin typeface="Roboto"/>
              </a:rPr>
              <a:t>Heavenly Culture, World Peace, Restoration of Light</a:t>
            </a:r>
          </a:p>
        </p:txBody>
      </p:sp>
      <p:sp>
        <p:nvSpPr>
          <p:cNvPr id="8" name="TextBox 8"/>
          <p:cNvSpPr txBox="1"/>
          <p:nvPr/>
        </p:nvSpPr>
        <p:spPr>
          <a:xfrm>
            <a:off x="4466233" y="2486753"/>
            <a:ext cx="11824969" cy="771525"/>
          </a:xfrm>
          <a:prstGeom prst="rect">
            <a:avLst/>
          </a:prstGeom>
        </p:spPr>
        <p:txBody>
          <a:bodyPr lIns="0" tIns="0" rIns="0" bIns="0" rtlCol="0" anchor="t">
            <a:spAutoFit/>
          </a:bodyPr>
          <a:lstStyle/>
          <a:p>
            <a:pPr>
              <a:lnSpc>
                <a:spcPts val="6000"/>
              </a:lnSpc>
            </a:pPr>
            <a:r>
              <a:rPr lang="en-US" sz="5000">
                <a:solidFill>
                  <a:srgbClr val="F3A422"/>
                </a:solidFill>
                <a:latin typeface="Roboto Bold"/>
              </a:rPr>
              <a:t>What is freedom?</a:t>
            </a:r>
          </a:p>
        </p:txBody>
      </p:sp>
      <p:sp>
        <p:nvSpPr>
          <p:cNvPr id="9" name="TextBox 9"/>
          <p:cNvSpPr txBox="1"/>
          <p:nvPr/>
        </p:nvSpPr>
        <p:spPr>
          <a:xfrm>
            <a:off x="1417721" y="2537553"/>
            <a:ext cx="2762123" cy="720725"/>
          </a:xfrm>
          <a:prstGeom prst="rect">
            <a:avLst/>
          </a:prstGeom>
        </p:spPr>
        <p:txBody>
          <a:bodyPr lIns="0" tIns="0" rIns="0" bIns="0" rtlCol="0" anchor="t">
            <a:spAutoFit/>
          </a:bodyPr>
          <a:lstStyle/>
          <a:p>
            <a:pPr>
              <a:lnSpc>
                <a:spcPts val="5500"/>
              </a:lnSpc>
            </a:pPr>
            <a:r>
              <a:rPr lang="en-US" sz="5000">
                <a:solidFill>
                  <a:srgbClr val="F3A422"/>
                </a:solidFill>
                <a:latin typeface="Roboto Bold"/>
              </a:rPr>
              <a:t>PART 01.</a:t>
            </a:r>
          </a:p>
        </p:txBody>
      </p:sp>
      <p:sp>
        <p:nvSpPr>
          <p:cNvPr id="10" name="TextBox 10"/>
          <p:cNvSpPr txBox="1"/>
          <p:nvPr/>
        </p:nvSpPr>
        <p:spPr>
          <a:xfrm>
            <a:off x="11474827" y="9605215"/>
            <a:ext cx="6350289" cy="382270"/>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Roboto Italics"/>
              </a:rPr>
              <a:t>Statue of Liberty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F3A422"/>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F3A422"/>
            </a:solidFill>
            <a:prstDash val="solid"/>
            <a:headEnd type="none" w="sm" len="sm"/>
            <a:tailEnd type="none" w="sm" len="sm"/>
          </a:ln>
        </p:spPr>
      </p:sp>
      <p:sp>
        <p:nvSpPr>
          <p:cNvPr id="4" name="TextBox 4"/>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F3A422"/>
                </a:solidFill>
                <a:latin typeface="Roboto Bold"/>
              </a:rPr>
              <a:t>HWPL PEACE EDUCATION</a:t>
            </a:r>
          </a:p>
        </p:txBody>
      </p:sp>
      <p:sp>
        <p:nvSpPr>
          <p:cNvPr id="5" name="TextBox 5"/>
          <p:cNvSpPr txBox="1"/>
          <p:nvPr/>
        </p:nvSpPr>
        <p:spPr>
          <a:xfrm>
            <a:off x="1028700" y="8880646"/>
            <a:ext cx="7218980" cy="344784"/>
          </a:xfrm>
          <a:prstGeom prst="rect">
            <a:avLst/>
          </a:prstGeom>
        </p:spPr>
        <p:txBody>
          <a:bodyPr lIns="0" tIns="0" rIns="0" bIns="0" rtlCol="0" anchor="t">
            <a:spAutoFit/>
          </a:bodyPr>
          <a:lstStyle/>
          <a:p>
            <a:pPr>
              <a:lnSpc>
                <a:spcPts val="2732"/>
              </a:lnSpc>
              <a:spcBef>
                <a:spcPct val="0"/>
              </a:spcBef>
            </a:pPr>
            <a:r>
              <a:rPr lang="en-US" sz="2101">
                <a:solidFill>
                  <a:srgbClr val="F3A422"/>
                </a:solidFill>
                <a:latin typeface="Roboto"/>
              </a:rPr>
              <a:t>Heavenly Culture, World Peace, Restoration of Light</a:t>
            </a:r>
          </a:p>
        </p:txBody>
      </p:sp>
      <p:sp>
        <p:nvSpPr>
          <p:cNvPr id="6" name="TextBox 6"/>
          <p:cNvSpPr txBox="1"/>
          <p:nvPr/>
        </p:nvSpPr>
        <p:spPr>
          <a:xfrm>
            <a:off x="1028700" y="2844982"/>
            <a:ext cx="4757222" cy="887107"/>
          </a:xfrm>
          <a:prstGeom prst="rect">
            <a:avLst/>
          </a:prstGeom>
        </p:spPr>
        <p:txBody>
          <a:bodyPr lIns="0" tIns="0" rIns="0" bIns="0" rtlCol="0" anchor="t">
            <a:spAutoFit/>
          </a:bodyPr>
          <a:lstStyle/>
          <a:p>
            <a:pPr>
              <a:lnSpc>
                <a:spcPts val="6711"/>
              </a:lnSpc>
            </a:pPr>
            <a:r>
              <a:rPr lang="en-US" sz="6100">
                <a:solidFill>
                  <a:srgbClr val="F3A422"/>
                </a:solidFill>
                <a:latin typeface="Roboto Bold"/>
              </a:rPr>
              <a:t>PART 02</a:t>
            </a:r>
          </a:p>
        </p:txBody>
      </p:sp>
      <p:sp>
        <p:nvSpPr>
          <p:cNvPr id="7" name="TextBox 7"/>
          <p:cNvSpPr txBox="1"/>
          <p:nvPr/>
        </p:nvSpPr>
        <p:spPr>
          <a:xfrm>
            <a:off x="1028700" y="4094781"/>
            <a:ext cx="12621110" cy="3819525"/>
          </a:xfrm>
          <a:prstGeom prst="rect">
            <a:avLst/>
          </a:prstGeom>
        </p:spPr>
        <p:txBody>
          <a:bodyPr lIns="0" tIns="0" rIns="0" bIns="0" rtlCol="0" anchor="t">
            <a:spAutoFit/>
          </a:bodyPr>
          <a:lstStyle/>
          <a:p>
            <a:pPr>
              <a:lnSpc>
                <a:spcPts val="9900"/>
              </a:lnSpc>
            </a:pPr>
            <a:r>
              <a:rPr lang="en-US" sz="9000" dirty="0">
                <a:solidFill>
                  <a:srgbClr val="F3A422"/>
                </a:solidFill>
                <a:latin typeface="Roboto Bold"/>
              </a:rPr>
              <a:t>What is the Relationship</a:t>
            </a:r>
          </a:p>
          <a:p>
            <a:pPr>
              <a:lnSpc>
                <a:spcPts val="9900"/>
              </a:lnSpc>
            </a:pPr>
            <a:r>
              <a:rPr lang="en-US" sz="9000" dirty="0">
                <a:solidFill>
                  <a:srgbClr val="F3A422"/>
                </a:solidFill>
                <a:latin typeface="Roboto Bold"/>
              </a:rPr>
              <a:t>Between Freedom and Equality?</a:t>
            </a:r>
          </a:p>
        </p:txBody>
      </p:sp>
      <p:sp>
        <p:nvSpPr>
          <p:cNvPr id="8" name="TextBox 8"/>
          <p:cNvSpPr txBox="1"/>
          <p:nvPr/>
        </p:nvSpPr>
        <p:spPr>
          <a:xfrm>
            <a:off x="10040320" y="1144792"/>
            <a:ext cx="7218980" cy="283210"/>
          </a:xfrm>
          <a:prstGeom prst="rect">
            <a:avLst/>
          </a:prstGeom>
        </p:spPr>
        <p:txBody>
          <a:bodyPr lIns="0" tIns="0" rIns="0" bIns="0" rtlCol="0" anchor="t">
            <a:spAutoFit/>
          </a:bodyPr>
          <a:lstStyle/>
          <a:p>
            <a:pPr algn="r">
              <a:lnSpc>
                <a:spcPts val="2210"/>
              </a:lnSpc>
              <a:spcBef>
                <a:spcPct val="0"/>
              </a:spcBef>
            </a:pPr>
            <a:r>
              <a:rPr lang="en-US" sz="1700">
                <a:solidFill>
                  <a:srgbClr val="737373"/>
                </a:solidFill>
                <a:latin typeface="Roboto"/>
              </a:rPr>
              <a:t>Heavenly Culture, World Peace, Restoration of Light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F3A422"/>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F3A422"/>
            </a:solidFill>
            <a:prstDash val="solid"/>
            <a:headEnd type="none" w="sm" len="sm"/>
            <a:tailEnd type="none" w="sm" len="sm"/>
          </a:ln>
        </p:spPr>
      </p:sp>
      <p:pic>
        <p:nvPicPr>
          <p:cNvPr id="4" name="Picture 4"/>
          <p:cNvPicPr>
            <a:picLocks noChangeAspect="1"/>
          </p:cNvPicPr>
          <p:nvPr/>
        </p:nvPicPr>
        <p:blipFill>
          <a:blip r:embed="rId2"/>
          <a:srcRect/>
          <a:stretch>
            <a:fillRect/>
          </a:stretch>
        </p:blipFill>
        <p:spPr>
          <a:xfrm>
            <a:off x="10040320" y="3200153"/>
            <a:ext cx="6167641" cy="6227438"/>
          </a:xfrm>
          <a:prstGeom prst="rect">
            <a:avLst/>
          </a:prstGeom>
        </p:spPr>
      </p:pic>
      <p:sp>
        <p:nvSpPr>
          <p:cNvPr id="5" name="TextBox 5"/>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F3A422"/>
                </a:solidFill>
                <a:latin typeface="Roboto Bold"/>
              </a:rPr>
              <a:t>HWPL PEACE EDUCATION</a:t>
            </a:r>
          </a:p>
        </p:txBody>
      </p:sp>
      <p:sp>
        <p:nvSpPr>
          <p:cNvPr id="6" name="TextBox 6"/>
          <p:cNvSpPr txBox="1"/>
          <p:nvPr/>
        </p:nvSpPr>
        <p:spPr>
          <a:xfrm>
            <a:off x="10040320" y="1144792"/>
            <a:ext cx="7218980" cy="283210"/>
          </a:xfrm>
          <a:prstGeom prst="rect">
            <a:avLst/>
          </a:prstGeom>
        </p:spPr>
        <p:txBody>
          <a:bodyPr lIns="0" tIns="0" rIns="0" bIns="0" rtlCol="0" anchor="t">
            <a:spAutoFit/>
          </a:bodyPr>
          <a:lstStyle/>
          <a:p>
            <a:pPr algn="r">
              <a:lnSpc>
                <a:spcPts val="2210"/>
              </a:lnSpc>
              <a:spcBef>
                <a:spcPct val="0"/>
              </a:spcBef>
            </a:pPr>
            <a:r>
              <a:rPr lang="en-US" sz="1700">
                <a:solidFill>
                  <a:srgbClr val="737373"/>
                </a:solidFill>
                <a:latin typeface="Roboto"/>
              </a:rPr>
              <a:t>Heavenly Culture, World Peace, Restoration of Light</a:t>
            </a:r>
          </a:p>
        </p:txBody>
      </p:sp>
      <p:sp>
        <p:nvSpPr>
          <p:cNvPr id="7" name="TextBox 7"/>
          <p:cNvSpPr txBox="1"/>
          <p:nvPr/>
        </p:nvSpPr>
        <p:spPr>
          <a:xfrm>
            <a:off x="1028700" y="2503939"/>
            <a:ext cx="2762123" cy="565150"/>
          </a:xfrm>
          <a:prstGeom prst="rect">
            <a:avLst/>
          </a:prstGeom>
        </p:spPr>
        <p:txBody>
          <a:bodyPr lIns="0" tIns="0" rIns="0" bIns="0" rtlCol="0" anchor="t">
            <a:spAutoFit/>
          </a:bodyPr>
          <a:lstStyle/>
          <a:p>
            <a:pPr>
              <a:lnSpc>
                <a:spcPts val="4399"/>
              </a:lnSpc>
            </a:pPr>
            <a:r>
              <a:rPr lang="en-US" sz="3999" dirty="0">
                <a:solidFill>
                  <a:srgbClr val="F3A422"/>
                </a:solidFill>
                <a:latin typeface="Roboto Bold"/>
              </a:rPr>
              <a:t>PART 02.</a:t>
            </a:r>
          </a:p>
        </p:txBody>
      </p:sp>
      <p:sp>
        <p:nvSpPr>
          <p:cNvPr id="8" name="TextBox 8"/>
          <p:cNvSpPr txBox="1"/>
          <p:nvPr/>
        </p:nvSpPr>
        <p:spPr>
          <a:xfrm>
            <a:off x="3790823" y="2465839"/>
            <a:ext cx="14869087" cy="600075"/>
          </a:xfrm>
          <a:prstGeom prst="rect">
            <a:avLst/>
          </a:prstGeom>
        </p:spPr>
        <p:txBody>
          <a:bodyPr lIns="0" tIns="0" rIns="0" bIns="0" rtlCol="0" anchor="t">
            <a:spAutoFit/>
          </a:bodyPr>
          <a:lstStyle/>
          <a:p>
            <a:pPr>
              <a:lnSpc>
                <a:spcPts val="4799"/>
              </a:lnSpc>
            </a:pPr>
            <a:r>
              <a:rPr lang="en-US" sz="3999">
                <a:solidFill>
                  <a:srgbClr val="F3A422"/>
                </a:solidFill>
                <a:latin typeface="Roboto Bold"/>
              </a:rPr>
              <a:t>What is the relationship between freedom and equality?</a:t>
            </a:r>
          </a:p>
        </p:txBody>
      </p:sp>
      <p:sp>
        <p:nvSpPr>
          <p:cNvPr id="9" name="TextBox 9"/>
          <p:cNvSpPr txBox="1"/>
          <p:nvPr/>
        </p:nvSpPr>
        <p:spPr>
          <a:xfrm>
            <a:off x="1646695" y="3737703"/>
            <a:ext cx="7730040" cy="3324628"/>
          </a:xfrm>
          <a:prstGeom prst="rect">
            <a:avLst/>
          </a:prstGeom>
        </p:spPr>
        <p:txBody>
          <a:bodyPr lIns="0" tIns="0" rIns="0" bIns="0" rtlCol="0" anchor="t">
            <a:spAutoFit/>
          </a:bodyPr>
          <a:lstStyle/>
          <a:p>
            <a:pPr>
              <a:lnSpc>
                <a:spcPts val="5320"/>
              </a:lnSpc>
              <a:spcBef>
                <a:spcPct val="0"/>
              </a:spcBef>
            </a:pPr>
            <a:r>
              <a:rPr lang="en-US" sz="3000" dirty="0">
                <a:solidFill>
                  <a:srgbClr val="000000"/>
                </a:solidFill>
                <a:latin typeface="Roboto"/>
              </a:rPr>
              <a:t>Freedom and equality are two important values that are the foundation of democracy. A society in which freedom and equality are in harmony is an ideal democratic society, but in reality, the two values often collide. </a:t>
            </a:r>
          </a:p>
        </p:txBody>
      </p:sp>
      <p:sp>
        <p:nvSpPr>
          <p:cNvPr id="10" name="TextBox 10"/>
          <p:cNvSpPr txBox="1"/>
          <p:nvPr/>
        </p:nvSpPr>
        <p:spPr>
          <a:xfrm>
            <a:off x="9564238" y="9459240"/>
            <a:ext cx="7119804" cy="368691"/>
          </a:xfrm>
          <a:prstGeom prst="rect">
            <a:avLst/>
          </a:prstGeom>
        </p:spPr>
        <p:txBody>
          <a:bodyPr wrap="square" lIns="0" tIns="0" rIns="0" bIns="0" rtlCol="0" anchor="t">
            <a:spAutoFit/>
          </a:bodyPr>
          <a:lstStyle/>
          <a:p>
            <a:pPr algn="ctr">
              <a:lnSpc>
                <a:spcPts val="3079"/>
              </a:lnSpc>
            </a:pPr>
            <a:r>
              <a:rPr lang="en-US" sz="2199" dirty="0">
                <a:solidFill>
                  <a:srgbClr val="000000"/>
                </a:solidFill>
                <a:latin typeface="Roboto Italics"/>
              </a:rPr>
              <a:t>Workers during the British Industrial Revolution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F3A422"/>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F3A422"/>
            </a:solidFill>
            <a:prstDash val="solid"/>
            <a:headEnd type="none" w="sm" len="sm"/>
            <a:tailEnd type="none" w="sm" len="sm"/>
          </a:ln>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53053" y="3667286"/>
            <a:ext cx="4534085" cy="487059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95407" y="5471356"/>
            <a:ext cx="2086009" cy="807854"/>
          </a:xfrm>
          <a:prstGeom prst="rect">
            <a:avLst/>
          </a:prstGeom>
        </p:spPr>
      </p:pic>
      <p:pic>
        <p:nvPicPr>
          <p:cNvPr id="6" name="Picture 6"/>
          <p:cNvPicPr>
            <a:picLocks noChangeAspect="1"/>
          </p:cNvPicPr>
          <p:nvPr/>
        </p:nvPicPr>
        <p:blipFill>
          <a:blip r:embed="rId6"/>
          <a:srcRect/>
          <a:stretch>
            <a:fillRect/>
          </a:stretch>
        </p:blipFill>
        <p:spPr>
          <a:xfrm>
            <a:off x="4748293" y="5386777"/>
            <a:ext cx="2220482" cy="977012"/>
          </a:xfrm>
          <a:prstGeom prst="rect">
            <a:avLst/>
          </a:prstGeom>
        </p:spPr>
      </p:pic>
      <p:sp>
        <p:nvSpPr>
          <p:cNvPr id="7" name="TextBox 7"/>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F3A422"/>
                </a:solidFill>
                <a:latin typeface="Roboto Bold"/>
              </a:rPr>
              <a:t>HWPL PEACE EDUCATION</a:t>
            </a:r>
          </a:p>
        </p:txBody>
      </p:sp>
      <p:sp>
        <p:nvSpPr>
          <p:cNvPr id="8" name="TextBox 8"/>
          <p:cNvSpPr txBox="1"/>
          <p:nvPr/>
        </p:nvSpPr>
        <p:spPr>
          <a:xfrm>
            <a:off x="10040320" y="1144792"/>
            <a:ext cx="7218980" cy="283210"/>
          </a:xfrm>
          <a:prstGeom prst="rect">
            <a:avLst/>
          </a:prstGeom>
        </p:spPr>
        <p:txBody>
          <a:bodyPr lIns="0" tIns="0" rIns="0" bIns="0" rtlCol="0" anchor="t">
            <a:spAutoFit/>
          </a:bodyPr>
          <a:lstStyle/>
          <a:p>
            <a:pPr algn="r">
              <a:lnSpc>
                <a:spcPts val="2210"/>
              </a:lnSpc>
              <a:spcBef>
                <a:spcPct val="0"/>
              </a:spcBef>
            </a:pPr>
            <a:r>
              <a:rPr lang="en-US" sz="1700">
                <a:solidFill>
                  <a:srgbClr val="737373"/>
                </a:solidFill>
                <a:latin typeface="Roboto"/>
              </a:rPr>
              <a:t>Heavenly Culture, World Peace, Restoration of Light</a:t>
            </a:r>
          </a:p>
        </p:txBody>
      </p:sp>
      <p:sp>
        <p:nvSpPr>
          <p:cNvPr id="9" name="TextBox 9"/>
          <p:cNvSpPr txBox="1"/>
          <p:nvPr/>
        </p:nvSpPr>
        <p:spPr>
          <a:xfrm>
            <a:off x="1028700" y="2503939"/>
            <a:ext cx="2762123" cy="565150"/>
          </a:xfrm>
          <a:prstGeom prst="rect">
            <a:avLst/>
          </a:prstGeom>
        </p:spPr>
        <p:txBody>
          <a:bodyPr lIns="0" tIns="0" rIns="0" bIns="0" rtlCol="0" anchor="t">
            <a:spAutoFit/>
          </a:bodyPr>
          <a:lstStyle/>
          <a:p>
            <a:pPr>
              <a:lnSpc>
                <a:spcPts val="4399"/>
              </a:lnSpc>
            </a:pPr>
            <a:r>
              <a:rPr lang="en-US" sz="3999">
                <a:solidFill>
                  <a:srgbClr val="F3A422"/>
                </a:solidFill>
                <a:latin typeface="Roboto Bold"/>
              </a:rPr>
              <a:t>PART 02.</a:t>
            </a:r>
          </a:p>
        </p:txBody>
      </p:sp>
      <p:sp>
        <p:nvSpPr>
          <p:cNvPr id="10" name="TextBox 10"/>
          <p:cNvSpPr txBox="1"/>
          <p:nvPr/>
        </p:nvSpPr>
        <p:spPr>
          <a:xfrm>
            <a:off x="8078822" y="3890956"/>
            <a:ext cx="7730040" cy="3324628"/>
          </a:xfrm>
          <a:prstGeom prst="rect">
            <a:avLst/>
          </a:prstGeom>
        </p:spPr>
        <p:txBody>
          <a:bodyPr lIns="0" tIns="0" rIns="0" bIns="0" rtlCol="0" anchor="t">
            <a:spAutoFit/>
          </a:bodyPr>
          <a:lstStyle/>
          <a:p>
            <a:pPr>
              <a:lnSpc>
                <a:spcPts val="5320"/>
              </a:lnSpc>
              <a:spcBef>
                <a:spcPct val="0"/>
              </a:spcBef>
            </a:pPr>
            <a:r>
              <a:rPr lang="en-US" sz="3000" dirty="0">
                <a:solidFill>
                  <a:srgbClr val="000000"/>
                </a:solidFill>
                <a:latin typeface="Roboto"/>
              </a:rPr>
              <a:t>Freedom and equality are two important values that are the foundation of democracy. A society in which freedom and equality are in harmony is an ideal democratic society, but in reality, the two values often collide. </a:t>
            </a:r>
          </a:p>
        </p:txBody>
      </p:sp>
      <p:sp>
        <p:nvSpPr>
          <p:cNvPr id="11" name="TextBox 11"/>
          <p:cNvSpPr txBox="1"/>
          <p:nvPr/>
        </p:nvSpPr>
        <p:spPr>
          <a:xfrm>
            <a:off x="3790823" y="2465839"/>
            <a:ext cx="14869087" cy="600075"/>
          </a:xfrm>
          <a:prstGeom prst="rect">
            <a:avLst/>
          </a:prstGeom>
        </p:spPr>
        <p:txBody>
          <a:bodyPr lIns="0" tIns="0" rIns="0" bIns="0" rtlCol="0" anchor="t">
            <a:spAutoFit/>
          </a:bodyPr>
          <a:lstStyle/>
          <a:p>
            <a:pPr>
              <a:lnSpc>
                <a:spcPts val="4799"/>
              </a:lnSpc>
            </a:pPr>
            <a:r>
              <a:rPr lang="en-US" sz="3999">
                <a:solidFill>
                  <a:srgbClr val="F3A422"/>
                </a:solidFill>
                <a:latin typeface="Roboto Bold"/>
              </a:rPr>
              <a:t>What is the relationship between freedom and equality?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F3A422"/>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F3A422"/>
            </a:solidFill>
            <a:prstDash val="solid"/>
            <a:headEnd type="none" w="sm" len="sm"/>
            <a:tailEnd type="none" w="sm" len="sm"/>
          </a:ln>
        </p:spPr>
      </p:sp>
      <p:sp>
        <p:nvSpPr>
          <p:cNvPr id="4" name="TextBox 4"/>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F3A422"/>
                </a:solidFill>
                <a:latin typeface="Roboto Bold"/>
              </a:rPr>
              <a:t>HWPL PEACE EDUCATION</a:t>
            </a:r>
          </a:p>
        </p:txBody>
      </p:sp>
      <p:sp>
        <p:nvSpPr>
          <p:cNvPr id="5" name="TextBox 5"/>
          <p:cNvSpPr txBox="1"/>
          <p:nvPr/>
        </p:nvSpPr>
        <p:spPr>
          <a:xfrm>
            <a:off x="10040320" y="1144792"/>
            <a:ext cx="7218980" cy="283210"/>
          </a:xfrm>
          <a:prstGeom prst="rect">
            <a:avLst/>
          </a:prstGeom>
        </p:spPr>
        <p:txBody>
          <a:bodyPr lIns="0" tIns="0" rIns="0" bIns="0" rtlCol="0" anchor="t">
            <a:spAutoFit/>
          </a:bodyPr>
          <a:lstStyle/>
          <a:p>
            <a:pPr algn="r">
              <a:lnSpc>
                <a:spcPts val="2210"/>
              </a:lnSpc>
              <a:spcBef>
                <a:spcPct val="0"/>
              </a:spcBef>
            </a:pPr>
            <a:r>
              <a:rPr lang="en-US" sz="1700">
                <a:solidFill>
                  <a:srgbClr val="737373"/>
                </a:solidFill>
                <a:latin typeface="Roboto"/>
              </a:rPr>
              <a:t>Heavenly Culture, World Peace, Restoration of Light</a:t>
            </a:r>
          </a:p>
        </p:txBody>
      </p:sp>
      <p:sp>
        <p:nvSpPr>
          <p:cNvPr id="6" name="TextBox 6"/>
          <p:cNvSpPr txBox="1"/>
          <p:nvPr/>
        </p:nvSpPr>
        <p:spPr>
          <a:xfrm>
            <a:off x="1028700" y="2503939"/>
            <a:ext cx="2762123" cy="565150"/>
          </a:xfrm>
          <a:prstGeom prst="rect">
            <a:avLst/>
          </a:prstGeom>
        </p:spPr>
        <p:txBody>
          <a:bodyPr lIns="0" tIns="0" rIns="0" bIns="0" rtlCol="0" anchor="t">
            <a:spAutoFit/>
          </a:bodyPr>
          <a:lstStyle/>
          <a:p>
            <a:pPr>
              <a:lnSpc>
                <a:spcPts val="4399"/>
              </a:lnSpc>
            </a:pPr>
            <a:r>
              <a:rPr lang="en-US" sz="3999">
                <a:solidFill>
                  <a:srgbClr val="F3A422"/>
                </a:solidFill>
                <a:latin typeface="Roboto Bold"/>
              </a:rPr>
              <a:t>PART 02.</a:t>
            </a:r>
          </a:p>
        </p:txBody>
      </p:sp>
      <p:sp>
        <p:nvSpPr>
          <p:cNvPr id="7" name="TextBox 7"/>
          <p:cNvSpPr txBox="1"/>
          <p:nvPr/>
        </p:nvSpPr>
        <p:spPr>
          <a:xfrm>
            <a:off x="1162050" y="3737703"/>
            <a:ext cx="16097250" cy="3683701"/>
          </a:xfrm>
          <a:prstGeom prst="rect">
            <a:avLst/>
          </a:prstGeom>
        </p:spPr>
        <p:txBody>
          <a:bodyPr lIns="0" tIns="0" rIns="0" bIns="0" rtlCol="0" anchor="t">
            <a:spAutoFit/>
          </a:bodyPr>
          <a:lstStyle/>
          <a:p>
            <a:pPr>
              <a:lnSpc>
                <a:spcPts val="5320"/>
              </a:lnSpc>
            </a:pPr>
            <a:r>
              <a:rPr lang="en-US" sz="3000" dirty="0">
                <a:solidFill>
                  <a:srgbClr val="000000"/>
                </a:solidFill>
                <a:latin typeface="Roboto"/>
              </a:rPr>
              <a:t>Although the values of freedom and equality are conflicting, it is impossible to say which one is more important. If one pursues only one value to the extreme, side effects occur like in the examples above.</a:t>
            </a:r>
          </a:p>
          <a:p>
            <a:pPr>
              <a:lnSpc>
                <a:spcPts val="2800"/>
              </a:lnSpc>
            </a:pPr>
            <a:endParaRPr lang="en-US" sz="3000" dirty="0">
              <a:solidFill>
                <a:srgbClr val="000000"/>
              </a:solidFill>
              <a:latin typeface="Roboto"/>
            </a:endParaRPr>
          </a:p>
          <a:p>
            <a:pPr>
              <a:lnSpc>
                <a:spcPts val="5320"/>
              </a:lnSpc>
              <a:spcBef>
                <a:spcPct val="0"/>
              </a:spcBef>
            </a:pPr>
            <a:r>
              <a:rPr lang="en-US" sz="3000" dirty="0">
                <a:solidFill>
                  <a:srgbClr val="000000"/>
                </a:solidFill>
                <a:latin typeface="Roboto"/>
              </a:rPr>
              <a:t>Therefore, we must recognize that freedom and equality are values that complement each other’s flaws, and we must strive to maintain an appropriate balance between the two. </a:t>
            </a:r>
          </a:p>
        </p:txBody>
      </p:sp>
      <p:sp>
        <p:nvSpPr>
          <p:cNvPr id="8" name="TextBox 8"/>
          <p:cNvSpPr txBox="1"/>
          <p:nvPr/>
        </p:nvSpPr>
        <p:spPr>
          <a:xfrm>
            <a:off x="3790823" y="2465839"/>
            <a:ext cx="14869087" cy="600075"/>
          </a:xfrm>
          <a:prstGeom prst="rect">
            <a:avLst/>
          </a:prstGeom>
        </p:spPr>
        <p:txBody>
          <a:bodyPr lIns="0" tIns="0" rIns="0" bIns="0" rtlCol="0" anchor="t">
            <a:spAutoFit/>
          </a:bodyPr>
          <a:lstStyle/>
          <a:p>
            <a:pPr>
              <a:lnSpc>
                <a:spcPts val="4799"/>
              </a:lnSpc>
            </a:pPr>
            <a:r>
              <a:rPr lang="en-US" sz="3999">
                <a:solidFill>
                  <a:srgbClr val="F3A422"/>
                </a:solidFill>
                <a:latin typeface="Roboto Bold"/>
              </a:rPr>
              <a:t>What is the relationship between freedom and equality?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F3A422"/>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F3A422"/>
            </a:solidFill>
            <a:prstDash val="solid"/>
            <a:headEnd type="none" w="sm" len="sm"/>
            <a:tailEnd type="none" w="sm" len="sm"/>
          </a:ln>
        </p:spPr>
      </p:sp>
      <p:sp>
        <p:nvSpPr>
          <p:cNvPr id="4" name="TextBox 4"/>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F3A422"/>
                </a:solidFill>
                <a:latin typeface="Roboto Bold"/>
              </a:rPr>
              <a:t>HWPL PEACE EDUCATION</a:t>
            </a:r>
          </a:p>
        </p:txBody>
      </p:sp>
      <p:sp>
        <p:nvSpPr>
          <p:cNvPr id="5" name="TextBox 5"/>
          <p:cNvSpPr txBox="1"/>
          <p:nvPr/>
        </p:nvSpPr>
        <p:spPr>
          <a:xfrm>
            <a:off x="1028700" y="8880646"/>
            <a:ext cx="7218980" cy="344784"/>
          </a:xfrm>
          <a:prstGeom prst="rect">
            <a:avLst/>
          </a:prstGeom>
        </p:spPr>
        <p:txBody>
          <a:bodyPr lIns="0" tIns="0" rIns="0" bIns="0" rtlCol="0" anchor="t">
            <a:spAutoFit/>
          </a:bodyPr>
          <a:lstStyle/>
          <a:p>
            <a:pPr>
              <a:lnSpc>
                <a:spcPts val="2732"/>
              </a:lnSpc>
              <a:spcBef>
                <a:spcPct val="0"/>
              </a:spcBef>
            </a:pPr>
            <a:r>
              <a:rPr lang="en-US" sz="2101">
                <a:solidFill>
                  <a:srgbClr val="F3A422"/>
                </a:solidFill>
                <a:latin typeface="Roboto"/>
              </a:rPr>
              <a:t>Heavenly Culture, World Peace, Restoration of Light</a:t>
            </a:r>
          </a:p>
        </p:txBody>
      </p:sp>
      <p:sp>
        <p:nvSpPr>
          <p:cNvPr id="6" name="TextBox 6"/>
          <p:cNvSpPr txBox="1"/>
          <p:nvPr/>
        </p:nvSpPr>
        <p:spPr>
          <a:xfrm>
            <a:off x="1028700" y="2844982"/>
            <a:ext cx="4757222" cy="887107"/>
          </a:xfrm>
          <a:prstGeom prst="rect">
            <a:avLst/>
          </a:prstGeom>
        </p:spPr>
        <p:txBody>
          <a:bodyPr lIns="0" tIns="0" rIns="0" bIns="0" rtlCol="0" anchor="t">
            <a:spAutoFit/>
          </a:bodyPr>
          <a:lstStyle/>
          <a:p>
            <a:pPr>
              <a:lnSpc>
                <a:spcPts val="6711"/>
              </a:lnSpc>
            </a:pPr>
            <a:r>
              <a:rPr lang="en-US" sz="6100">
                <a:solidFill>
                  <a:srgbClr val="F3A422"/>
                </a:solidFill>
                <a:latin typeface="Roboto Bold"/>
              </a:rPr>
              <a:t>PART 03</a:t>
            </a:r>
          </a:p>
        </p:txBody>
      </p:sp>
      <p:sp>
        <p:nvSpPr>
          <p:cNvPr id="7" name="TextBox 7"/>
          <p:cNvSpPr txBox="1"/>
          <p:nvPr/>
        </p:nvSpPr>
        <p:spPr>
          <a:xfrm>
            <a:off x="1028700" y="4113831"/>
            <a:ext cx="13939851" cy="1431925"/>
          </a:xfrm>
          <a:prstGeom prst="rect">
            <a:avLst/>
          </a:prstGeom>
        </p:spPr>
        <p:txBody>
          <a:bodyPr lIns="0" tIns="0" rIns="0" bIns="0" rtlCol="0" anchor="t">
            <a:spAutoFit/>
          </a:bodyPr>
          <a:lstStyle/>
          <a:p>
            <a:pPr>
              <a:lnSpc>
                <a:spcPts val="10999"/>
              </a:lnSpc>
            </a:pPr>
            <a:r>
              <a:rPr lang="en-US" sz="9999" dirty="0">
                <a:solidFill>
                  <a:srgbClr val="F3A422"/>
                </a:solidFill>
                <a:latin typeface="Roboto Bold"/>
              </a:rPr>
              <a:t>Types of Freedom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F3A422"/>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F3A422"/>
            </a:solidFill>
            <a:prstDash val="solid"/>
            <a:headEnd type="none" w="sm" len="sm"/>
            <a:tailEnd type="none" w="sm" len="sm"/>
          </a:ln>
        </p:spPr>
      </p:sp>
      <p:sp>
        <p:nvSpPr>
          <p:cNvPr id="4" name="AutoShape 4"/>
          <p:cNvSpPr/>
          <p:nvPr/>
        </p:nvSpPr>
        <p:spPr>
          <a:xfrm>
            <a:off x="1706873" y="5260060"/>
            <a:ext cx="4167899" cy="0"/>
          </a:xfrm>
          <a:prstGeom prst="line">
            <a:avLst/>
          </a:prstGeom>
          <a:ln w="38100" cap="flat">
            <a:solidFill>
              <a:srgbClr val="F3A422"/>
            </a:solidFill>
            <a:prstDash val="solid"/>
            <a:headEnd type="none" w="sm" len="sm"/>
            <a:tailEnd type="none" w="sm" len="sm"/>
          </a:ln>
        </p:spPr>
      </p:sp>
      <p:sp>
        <p:nvSpPr>
          <p:cNvPr id="5" name="AutoShape 5"/>
          <p:cNvSpPr/>
          <p:nvPr/>
        </p:nvSpPr>
        <p:spPr>
          <a:xfrm>
            <a:off x="7060050" y="5260060"/>
            <a:ext cx="4167899" cy="0"/>
          </a:xfrm>
          <a:prstGeom prst="line">
            <a:avLst/>
          </a:prstGeom>
          <a:ln w="38100" cap="flat">
            <a:solidFill>
              <a:srgbClr val="F3A422"/>
            </a:solidFill>
            <a:prstDash val="solid"/>
            <a:headEnd type="none" w="sm" len="sm"/>
            <a:tailEnd type="none" w="sm" len="sm"/>
          </a:ln>
        </p:spPr>
      </p:sp>
      <p:sp>
        <p:nvSpPr>
          <p:cNvPr id="6" name="AutoShape 6"/>
          <p:cNvSpPr/>
          <p:nvPr/>
        </p:nvSpPr>
        <p:spPr>
          <a:xfrm>
            <a:off x="12379521" y="5241010"/>
            <a:ext cx="4167899" cy="0"/>
          </a:xfrm>
          <a:prstGeom prst="line">
            <a:avLst/>
          </a:prstGeom>
          <a:ln w="38100" cap="flat">
            <a:solidFill>
              <a:srgbClr val="F3A422"/>
            </a:solidFill>
            <a:prstDash val="solid"/>
            <a:headEnd type="none" w="sm" len="sm"/>
            <a:tailEnd type="none" w="sm" len="sm"/>
          </a:ln>
        </p:spPr>
      </p:sp>
      <p:pic>
        <p:nvPicPr>
          <p:cNvPr id="7" name="Picture 7"/>
          <p:cNvPicPr>
            <a:picLocks noChangeAspect="1"/>
          </p:cNvPicPr>
          <p:nvPr/>
        </p:nvPicPr>
        <p:blipFill>
          <a:blip r:embed="rId2"/>
          <a:srcRect/>
          <a:stretch>
            <a:fillRect/>
          </a:stretch>
        </p:blipFill>
        <p:spPr>
          <a:xfrm>
            <a:off x="1813898" y="3491376"/>
            <a:ext cx="1191726" cy="1809071"/>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577360" y="3807248"/>
            <a:ext cx="1012661" cy="1493199"/>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172943" y="4113777"/>
            <a:ext cx="1118720" cy="1165333"/>
          </a:xfrm>
          <a:prstGeom prst="rect">
            <a:avLst/>
          </a:prstGeom>
        </p:spPr>
      </p:pic>
      <p:sp>
        <p:nvSpPr>
          <p:cNvPr id="10" name="TextBox 10"/>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F3A422"/>
                </a:solidFill>
                <a:latin typeface="Roboto Bold"/>
              </a:rPr>
              <a:t>HWPL PEACE EDUCATION</a:t>
            </a:r>
          </a:p>
        </p:txBody>
      </p:sp>
      <p:sp>
        <p:nvSpPr>
          <p:cNvPr id="11" name="TextBox 11"/>
          <p:cNvSpPr txBox="1"/>
          <p:nvPr/>
        </p:nvSpPr>
        <p:spPr>
          <a:xfrm>
            <a:off x="10040320" y="1144792"/>
            <a:ext cx="7218980" cy="283210"/>
          </a:xfrm>
          <a:prstGeom prst="rect">
            <a:avLst/>
          </a:prstGeom>
        </p:spPr>
        <p:txBody>
          <a:bodyPr lIns="0" tIns="0" rIns="0" bIns="0" rtlCol="0" anchor="t">
            <a:spAutoFit/>
          </a:bodyPr>
          <a:lstStyle/>
          <a:p>
            <a:pPr algn="r">
              <a:lnSpc>
                <a:spcPts val="2210"/>
              </a:lnSpc>
              <a:spcBef>
                <a:spcPct val="0"/>
              </a:spcBef>
            </a:pPr>
            <a:r>
              <a:rPr lang="en-US" sz="1700">
                <a:solidFill>
                  <a:srgbClr val="737373"/>
                </a:solidFill>
                <a:latin typeface="Roboto"/>
              </a:rPr>
              <a:t>Heavenly Culture, World Peace, Restoration of Light</a:t>
            </a:r>
          </a:p>
        </p:txBody>
      </p:sp>
      <p:sp>
        <p:nvSpPr>
          <p:cNvPr id="12" name="TextBox 12"/>
          <p:cNvSpPr txBox="1"/>
          <p:nvPr/>
        </p:nvSpPr>
        <p:spPr>
          <a:xfrm>
            <a:off x="1028700" y="2503939"/>
            <a:ext cx="2762123" cy="720737"/>
          </a:xfrm>
          <a:prstGeom prst="rect">
            <a:avLst/>
          </a:prstGeom>
        </p:spPr>
        <p:txBody>
          <a:bodyPr lIns="0" tIns="0" rIns="0" bIns="0" rtlCol="0" anchor="t">
            <a:spAutoFit/>
          </a:bodyPr>
          <a:lstStyle/>
          <a:p>
            <a:pPr>
              <a:lnSpc>
                <a:spcPts val="5501"/>
              </a:lnSpc>
            </a:pPr>
            <a:r>
              <a:rPr lang="en-US" sz="5000">
                <a:solidFill>
                  <a:srgbClr val="F3A422"/>
                </a:solidFill>
                <a:latin typeface="Roboto Bold"/>
              </a:rPr>
              <a:t>PART 03.</a:t>
            </a:r>
          </a:p>
        </p:txBody>
      </p:sp>
      <p:sp>
        <p:nvSpPr>
          <p:cNvPr id="13" name="TextBox 13"/>
          <p:cNvSpPr txBox="1"/>
          <p:nvPr/>
        </p:nvSpPr>
        <p:spPr>
          <a:xfrm>
            <a:off x="3996382" y="2453151"/>
            <a:ext cx="13262918" cy="771525"/>
          </a:xfrm>
          <a:prstGeom prst="rect">
            <a:avLst/>
          </a:prstGeom>
        </p:spPr>
        <p:txBody>
          <a:bodyPr lIns="0" tIns="0" rIns="0" bIns="0" rtlCol="0" anchor="t">
            <a:spAutoFit/>
          </a:bodyPr>
          <a:lstStyle/>
          <a:p>
            <a:pPr>
              <a:lnSpc>
                <a:spcPts val="6000"/>
              </a:lnSpc>
            </a:pPr>
            <a:r>
              <a:rPr lang="en-US" sz="5000" dirty="0">
                <a:solidFill>
                  <a:srgbClr val="FFBD59"/>
                </a:solidFill>
                <a:latin typeface="Roboto Bold"/>
              </a:rPr>
              <a:t>Types of freedom</a:t>
            </a:r>
          </a:p>
        </p:txBody>
      </p:sp>
      <p:sp>
        <p:nvSpPr>
          <p:cNvPr id="14" name="TextBox 14"/>
          <p:cNvSpPr txBox="1"/>
          <p:nvPr/>
        </p:nvSpPr>
        <p:spPr>
          <a:xfrm>
            <a:off x="1706873" y="5555335"/>
            <a:ext cx="4167899" cy="2532745"/>
          </a:xfrm>
          <a:prstGeom prst="rect">
            <a:avLst/>
          </a:prstGeom>
        </p:spPr>
        <p:txBody>
          <a:bodyPr wrap="square" lIns="0" tIns="0" rIns="0" bIns="0" rtlCol="0" anchor="t">
            <a:spAutoFit/>
          </a:bodyPr>
          <a:lstStyle/>
          <a:p>
            <a:pPr>
              <a:lnSpc>
                <a:spcPts val="3960"/>
              </a:lnSpc>
            </a:pPr>
            <a:r>
              <a:rPr lang="en-US" sz="3000" dirty="0">
                <a:solidFill>
                  <a:srgbClr val="202020"/>
                </a:solidFill>
                <a:latin typeface="Roboto"/>
              </a:rPr>
              <a:t>Physical freedom means freedom without physical restrictions except by law. </a:t>
            </a:r>
          </a:p>
          <a:p>
            <a:pPr marL="0" lvl="0" indent="0">
              <a:lnSpc>
                <a:spcPts val="3960"/>
              </a:lnSpc>
              <a:spcBef>
                <a:spcPct val="0"/>
              </a:spcBef>
            </a:pPr>
            <a:endParaRPr lang="en-US" sz="3000" dirty="0">
              <a:solidFill>
                <a:srgbClr val="202020"/>
              </a:solidFill>
              <a:latin typeface="Roboto"/>
            </a:endParaRPr>
          </a:p>
        </p:txBody>
      </p:sp>
      <p:sp>
        <p:nvSpPr>
          <p:cNvPr id="15" name="TextBox 15"/>
          <p:cNvSpPr txBox="1"/>
          <p:nvPr/>
        </p:nvSpPr>
        <p:spPr>
          <a:xfrm>
            <a:off x="7043198" y="5557622"/>
            <a:ext cx="4184752" cy="2532745"/>
          </a:xfrm>
          <a:prstGeom prst="rect">
            <a:avLst/>
          </a:prstGeom>
        </p:spPr>
        <p:txBody>
          <a:bodyPr wrap="square" lIns="0" tIns="0" rIns="0" bIns="0" rtlCol="0" anchor="t">
            <a:spAutoFit/>
          </a:bodyPr>
          <a:lstStyle/>
          <a:p>
            <a:pPr marL="0" lvl="0" indent="0">
              <a:lnSpc>
                <a:spcPts val="3960"/>
              </a:lnSpc>
              <a:spcBef>
                <a:spcPct val="0"/>
              </a:spcBef>
            </a:pPr>
            <a:r>
              <a:rPr lang="en-US" sz="3000" dirty="0">
                <a:solidFill>
                  <a:srgbClr val="202020"/>
                </a:solidFill>
                <a:latin typeface="Roboto"/>
              </a:rPr>
              <a:t>Freedom of expression refers to the freedom of individuals or groups to freely express their views and ideas. </a:t>
            </a:r>
          </a:p>
        </p:txBody>
      </p:sp>
      <p:sp>
        <p:nvSpPr>
          <p:cNvPr id="16" name="TextBox 16"/>
          <p:cNvSpPr txBox="1"/>
          <p:nvPr/>
        </p:nvSpPr>
        <p:spPr>
          <a:xfrm>
            <a:off x="12379521" y="5555335"/>
            <a:ext cx="4167899" cy="3558667"/>
          </a:xfrm>
          <a:prstGeom prst="rect">
            <a:avLst/>
          </a:prstGeom>
        </p:spPr>
        <p:txBody>
          <a:bodyPr wrap="square" lIns="0" tIns="0" rIns="0" bIns="0" rtlCol="0" anchor="t">
            <a:spAutoFit/>
          </a:bodyPr>
          <a:lstStyle/>
          <a:p>
            <a:pPr>
              <a:lnSpc>
                <a:spcPts val="3960"/>
              </a:lnSpc>
            </a:pPr>
            <a:r>
              <a:rPr lang="en-US" sz="3000" dirty="0">
                <a:solidFill>
                  <a:srgbClr val="202020"/>
                </a:solidFill>
                <a:latin typeface="Roboto"/>
              </a:rPr>
              <a:t>Freedom of movement and residence refers to the freedom to live anywhere within a country, to move residency, or to travel freely.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792</Words>
  <Application>Microsoft Office PowerPoint</Application>
  <PresentationFormat>사용자 지정</PresentationFormat>
  <Paragraphs>95</Paragraphs>
  <Slides>19</Slides>
  <Notes>0</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19</vt:i4>
      </vt:variant>
    </vt:vector>
  </HeadingPairs>
  <TitlesOfParts>
    <vt:vector size="25" baseType="lpstr">
      <vt:lpstr>Roboto Bold</vt:lpstr>
      <vt:lpstr>Roboto Italics</vt:lpstr>
      <vt:lpstr>Roboto</vt:lpstr>
      <vt:lpstr>Arial</vt:lpstr>
      <vt:lpstr>Calibri</vt:lpstr>
      <vt:lpstr>Office Theme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12과</dc:title>
  <cp:lastModifiedBy>최 의헌</cp:lastModifiedBy>
  <cp:revision>3</cp:revision>
  <dcterms:created xsi:type="dcterms:W3CDTF">2006-08-16T00:00:00Z</dcterms:created>
  <dcterms:modified xsi:type="dcterms:W3CDTF">2023-04-21T14:04:13Z</dcterms:modified>
  <dc:identifier>DAFWHTSgE4o</dc:identifier>
</cp:coreProperties>
</file>