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사용자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 autoAdjust="0"/>
    <p:restoredTop sz="50000" autoAdjust="0"/>
  </p:normalViewPr>
  <p:slideViewPr>
    <p:cSldViewPr>
      <p:cViewPr varScale="1">
        <p:scale>
          <a:sx n="91" d="100"/>
          <a:sy n="91" d="100"/>
        </p:scale>
        <p:origin x="90" y="162"/>
      </p:cViewPr>
      <p:guideLst>
        <p:guide orient="horz" pos="1797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2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6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33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24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91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90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34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24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e4MadKPJC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OrzmFUJt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QAjfH05IUE" TargetMode="Externa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8502" y="2891590"/>
            <a:ext cx="9499466" cy="2952830"/>
            <a:chOff x="-297004" y="5211680"/>
            <a:chExt cx="18998932" cy="59056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297004" y="5211680"/>
              <a:ext cx="18998932" cy="59056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23180" y="3790181"/>
            <a:ext cx="1272459" cy="1442558"/>
            <a:chOff x="2646361" y="7008863"/>
            <a:chExt cx="2544918" cy="288511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646361" y="7008863"/>
              <a:ext cx="2544918" cy="28851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561466" y="4438488"/>
            <a:ext cx="634770" cy="851717"/>
            <a:chOff x="5122932" y="8305477"/>
            <a:chExt cx="1269541" cy="17034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122932" y="8305477"/>
              <a:ext cx="1269541" cy="170343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863401" y="2401787"/>
            <a:ext cx="1017824" cy="1170581"/>
            <a:chOff x="13726802" y="4232075"/>
            <a:chExt cx="2035649" cy="23411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2628455" y="3157457"/>
              <a:ext cx="4071297" cy="4682326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726802" y="4232075"/>
              <a:ext cx="2035649" cy="23411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9499" y="2399275"/>
            <a:ext cx="1346963" cy="944558"/>
            <a:chOff x="2038999" y="4227050"/>
            <a:chExt cx="2693926" cy="188911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17884" y="3355151"/>
              <a:ext cx="5387852" cy="377823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038999" y="4227050"/>
              <a:ext cx="2693926" cy="188911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110898" y="4511461"/>
            <a:ext cx="371747" cy="669815"/>
            <a:chOff x="6221797" y="8451422"/>
            <a:chExt cx="743495" cy="133963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221797" y="8451422"/>
              <a:ext cx="743495" cy="13396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43222" y="4467062"/>
            <a:ext cx="362077" cy="771428"/>
            <a:chOff x="1886445" y="8362624"/>
            <a:chExt cx="724155" cy="15428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886445" y="8362624"/>
              <a:ext cx="724155" cy="15428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434549" y="1493923"/>
            <a:ext cx="6012699" cy="117719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749833" y="2009284"/>
            <a:ext cx="5622480" cy="87926"/>
            <a:chOff x="3499666" y="3447069"/>
            <a:chExt cx="11244961" cy="17585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3499666" y="3447069"/>
              <a:ext cx="11244961" cy="1758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492441" y="3829126"/>
            <a:ext cx="809620" cy="1403613"/>
            <a:chOff x="14984883" y="7086753"/>
            <a:chExt cx="1619241" cy="280722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4984883" y="7086753"/>
              <a:ext cx="1619241" cy="280722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741294" y="3273668"/>
            <a:ext cx="851181" cy="1959072"/>
            <a:chOff x="11482589" y="5975836"/>
            <a:chExt cx="1702363" cy="391814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11482589" y="5975836"/>
              <a:ext cx="1702363" cy="391814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15442" y="4891541"/>
            <a:ext cx="587645" cy="360626"/>
            <a:chOff x="830885" y="9211583"/>
            <a:chExt cx="1175290" cy="72125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830885" y="9211583"/>
              <a:ext cx="1175290" cy="72125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307666" y="4448550"/>
            <a:ext cx="402508" cy="793714"/>
            <a:chOff x="16615332" y="8325600"/>
            <a:chExt cx="805017" cy="158742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6615332" y="8325600"/>
              <a:ext cx="805017" cy="158742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490220" y="4549556"/>
            <a:ext cx="359432" cy="692708"/>
            <a:chOff x="12980441" y="8527612"/>
            <a:chExt cx="718864" cy="138541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12980441" y="8527612"/>
              <a:ext cx="718864" cy="138541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431282" y="4138546"/>
            <a:ext cx="2320849" cy="1109468"/>
            <a:chOff x="6862564" y="7705593"/>
            <a:chExt cx="4641699" cy="2218936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6862564" y="7705593"/>
              <a:ext cx="4641699" cy="221893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938457" y="4807216"/>
            <a:ext cx="716629" cy="716629"/>
            <a:chOff x="5876915" y="9042932"/>
            <a:chExt cx="1433259" cy="1433259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5876915" y="9042932"/>
              <a:ext cx="1433259" cy="143325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828441" y="4075211"/>
            <a:ext cx="664000" cy="1148005"/>
            <a:chOff x="13656882" y="7578922"/>
            <a:chExt cx="1328001" cy="2296010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3656882" y="7578922"/>
              <a:ext cx="1328001" cy="229601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453497" y="4885706"/>
            <a:ext cx="572844" cy="373780"/>
            <a:chOff x="10906994" y="9199912"/>
            <a:chExt cx="1145688" cy="74756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0906994" y="9199912"/>
              <a:ext cx="1145688" cy="74756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678456" y="4797692"/>
            <a:ext cx="286588" cy="435048"/>
            <a:chOff x="13356912" y="9023884"/>
            <a:chExt cx="573176" cy="87009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13356912" y="9023884"/>
              <a:ext cx="573176" cy="870096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76556" y="4933235"/>
            <a:ext cx="654678" cy="381795"/>
            <a:chOff x="1953112" y="9294971"/>
            <a:chExt cx="1309357" cy="76359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3"/>
            <a:stretch>
              <a:fillRect/>
            </a:stretch>
          </p:blipFill>
          <p:spPr>
            <a:xfrm>
              <a:off x="1953112" y="9294971"/>
              <a:ext cx="1309357" cy="76359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6196170" y="4854823"/>
            <a:ext cx="557014" cy="473477"/>
            <a:chOff x="12392340" y="9138147"/>
            <a:chExt cx="1114029" cy="946955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 rotWithShape="1">
            <a:blip r:embed="rId24"/>
            <a:stretch>
              <a:fillRect/>
            </a:stretch>
          </p:blipFill>
          <p:spPr>
            <a:xfrm>
              <a:off x="12392340" y="9138147"/>
              <a:ext cx="1114029" cy="94695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344478" y="3698225"/>
            <a:ext cx="670260" cy="323366"/>
            <a:chOff x="688956" y="6824951"/>
            <a:chExt cx="1340520" cy="646732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 rotWithShape="1">
            <a:blip r:embed="rId25"/>
            <a:stretch>
              <a:fillRect/>
            </a:stretch>
          </p:blipFill>
          <p:spPr>
            <a:xfrm>
              <a:off x="688956" y="6824951"/>
              <a:ext cx="1340520" cy="646732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3063279" y="3433279"/>
            <a:ext cx="723243" cy="299759"/>
            <a:chOff x="6126559" y="6295058"/>
            <a:chExt cx="1446487" cy="599519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 rotWithShape="1">
            <a:blip r:embed="rId26"/>
            <a:stretch>
              <a:fillRect/>
            </a:stretch>
          </p:blipFill>
          <p:spPr>
            <a:xfrm>
              <a:off x="6126559" y="6295058"/>
              <a:ext cx="1446487" cy="599519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297215" y="3749641"/>
            <a:ext cx="633118" cy="320273"/>
            <a:chOff x="10594430" y="6927782"/>
            <a:chExt cx="1266236" cy="640547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 rotWithShape="1">
            <a:blip r:embed="rId27"/>
            <a:stretch>
              <a:fillRect/>
            </a:stretch>
          </p:blipFill>
          <p:spPr>
            <a:xfrm>
              <a:off x="10594430" y="6927782"/>
              <a:ext cx="1266236" cy="640547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8292538" y="3428911"/>
            <a:ext cx="641988" cy="309726"/>
            <a:chOff x="16585076" y="6286323"/>
            <a:chExt cx="1283976" cy="619452"/>
          </a:xfrm>
        </p:grpSpPr>
        <p:pic>
          <p:nvPicPr>
            <p:cNvPr id="75" name="Object 74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6585076" y="6286323"/>
              <a:ext cx="1283976" cy="619452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4071236" y="481236"/>
            <a:ext cx="1000385" cy="1000385"/>
            <a:chOff x="8142472" y="443420"/>
            <a:chExt cx="2000771" cy="2000771"/>
          </a:xfrm>
        </p:grpSpPr>
        <p:pic>
          <p:nvPicPr>
            <p:cNvPr id="78" name="Object 77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8142472" y="443420"/>
              <a:ext cx="2000771" cy="2000771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4264949" y="3139055"/>
            <a:ext cx="612957" cy="591538"/>
            <a:chOff x="8529899" y="5706611"/>
            <a:chExt cx="1225915" cy="1183076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8529899" y="5706611"/>
              <a:ext cx="1225915" cy="1183076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8518345" y="5021498"/>
            <a:ext cx="290011" cy="300777"/>
            <a:chOff x="17036690" y="9471496"/>
            <a:chExt cx="580023" cy="601554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 rotWithShape="1">
            <a:blip r:embed="rId31"/>
            <a:stretch>
              <a:fillRect/>
            </a:stretch>
          </p:blipFill>
          <p:spPr>
            <a:xfrm rot="21300000">
              <a:off x="17036690" y="9471496"/>
              <a:ext cx="580023" cy="601554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3110898" y="2529409"/>
            <a:ext cx="2915442" cy="87926"/>
            <a:chOff x="6221797" y="4487319"/>
            <a:chExt cx="5830885" cy="175853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 rotWithShape="1">
            <a:blip r:embed="rId32"/>
            <a:stretch>
              <a:fillRect/>
            </a:stretch>
          </p:blipFill>
          <p:spPr>
            <a:xfrm>
              <a:off x="6221797" y="4487319"/>
              <a:ext cx="5830885" cy="17585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Salad Bowl Theory that reveals each other’s value and influence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13283"/>
            <a:ext cx="5810958" cy="387437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10958" y="913283"/>
            <a:ext cx="3333040" cy="4801716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475463" y="4865013"/>
            <a:ext cx="486003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+mj-lt"/>
                <a:ea typeface="나눔고딕"/>
              </a:rPr>
              <a:t>We can create a new culture when we are connected and blend as</a:t>
            </a:r>
            <a:r>
              <a:rPr lang="ko-KR" altLang="en-US" sz="1600" dirty="0">
                <a:solidFill>
                  <a:srgbClr val="000000">
                    <a:alpha val="100000"/>
                  </a:srgbClr>
                </a:solidFill>
                <a:latin typeface="+mj-lt"/>
                <a:ea typeface="나눔고딕"/>
              </a:rPr>
              <a:t> </a:t>
            </a: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+mj-lt"/>
                <a:ea typeface="나눔고딕"/>
              </a:rPr>
              <a:t>one with our own uniqueness.</a:t>
            </a:r>
            <a:endParaRPr lang="en-US" altLang="ko-KR" sz="1600" i="0" strike="noStrike" dirty="0">
              <a:solidFill>
                <a:srgbClr val="000000">
                  <a:alpha val="100000"/>
                </a:srgbClr>
              </a:solidFill>
              <a:latin typeface="+mj-lt"/>
              <a:ea typeface="나눔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Exploration 3</a:t>
            </a:r>
            <a:r>
              <a:rPr lang="ko-KR" altLang="en-US" sz="3200" b="1" dirty="0">
                <a:solidFill>
                  <a:srgbClr val="008AF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 </a:t>
            </a:r>
          </a:p>
          <a:p>
            <a:pPr algn="ctr">
              <a:defRPr/>
            </a:pPr>
            <a:r>
              <a:rPr lang="en-US" altLang="ko-KR" sz="3200" b="1" dirty="0">
                <a:solidFill>
                  <a:srgbClr val="3057B9"/>
                </a:solidFill>
                <a:latin typeface="+mj-lt"/>
                <a:ea typeface="나눔고딕 ExtraBold"/>
              </a:rPr>
              <a:t>My Role and Duty</a:t>
            </a:r>
            <a:endParaRPr lang="ko-KR" altLang="en-US" sz="3200" b="1" dirty="0">
              <a:solidFill>
                <a:srgbClr val="3057B9"/>
              </a:solidFill>
              <a:effectLst/>
              <a:latin typeface="+mj-lt"/>
              <a:ea typeface="나눔고딕 ExtraBold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An oil spill in the Gulf of Mexico and bacteria that eat oil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985292"/>
            <a:ext cx="4572000" cy="237626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964187"/>
            <a:ext cx="4572000" cy="239736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361556"/>
            <a:ext cx="4572000" cy="235344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5391408">
            <a:off x="5672906" y="2234577"/>
            <a:ext cx="2383142" cy="4579749"/>
          </a:xfrm>
          <a:prstGeom prst="rect">
            <a:avLst/>
          </a:prstGeom>
        </p:spPr>
      </p:pic>
      <p:sp>
        <p:nvSpPr>
          <p:cNvPr id="26" name="TextBox 29"/>
          <p:cNvSpPr txBox="1"/>
          <p:nvPr/>
        </p:nvSpPr>
        <p:spPr>
          <a:xfrm>
            <a:off x="17494" y="5345668"/>
            <a:ext cx="3636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나눔고딕 ExtraBold"/>
              </a:rPr>
              <a:t>the largest oil spill in history</a:t>
            </a:r>
            <a:endParaRPr kumimoji="0" lang="ko-KR" altLang="en-US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나눔고딕 ExtraBold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-370" y="985292"/>
            <a:ext cx="4558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나눔고딕 ExtraBold"/>
              </a:rPr>
              <a:t>Movie &lt;Deepwater Horizon&gt;</a:t>
            </a:r>
            <a:endParaRPr kumimoji="0" lang="en-US" altLang="ko-KR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나눔고딕 ExtraBold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5274110" y="985292"/>
            <a:ext cx="386989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나눔고딕 ExtraBold"/>
              </a:rPr>
              <a:t>An oil spill in the Gulf of Mexico</a:t>
            </a:r>
            <a:endParaRPr kumimoji="0" lang="ko-KR" altLang="en-US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나눔고딕 Extra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64477" y="5163363"/>
            <a:ext cx="2292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나눔고딕 ExtraBold"/>
              </a:rPr>
              <a:t>Bacteria eating oil</a:t>
            </a:r>
            <a:endParaRPr kumimoji="0" lang="ko-KR" altLang="en-US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Structure of the human body playing each part’s role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4009628"/>
            <a:ext cx="2304256" cy="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chemeClr val="lt1"/>
                </a:solidFill>
                <a:latin typeface="나눔고딕 ExtraBold"/>
                <a:ea typeface="나눔고딕 ExtraBold"/>
              </a:rPr>
              <a:t>Wood-Wide-Web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4088" y="4840892"/>
            <a:ext cx="2664296" cy="39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나눔고딕 ExtraBold"/>
                <a:ea typeface="나눔고딕 ExtraBold"/>
              </a:rPr>
              <a:t>뿌리에 붙어 있는 균들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3563888" y="1147156"/>
            <a:ext cx="53359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https://www.youtube.com/watch?v=Ae4MadKPJC0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Comparison between the Synergistic effect and Ringelmann effect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486" y="1417340"/>
            <a:ext cx="3923928" cy="27264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20072" y="877691"/>
            <a:ext cx="3203848" cy="247306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220072" y="3455569"/>
            <a:ext cx="3203848" cy="2088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12464C-BA8D-3FFF-AE54-75B072F856CA}"/>
              </a:ext>
            </a:extLst>
          </p:cNvPr>
          <p:cNvSpPr txBox="1"/>
          <p:nvPr/>
        </p:nvSpPr>
        <p:spPr>
          <a:xfrm>
            <a:off x="4319754" y="267283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vs</a:t>
            </a:r>
            <a:endParaRPr kumimoji="1" lang="ko-Kore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3528" y="769268"/>
            <a:ext cx="8424936" cy="4680520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lnSpc>
                <a:spcPct val="130000"/>
              </a:lnSpc>
              <a:defRPr/>
            </a:pPr>
            <a:endParaRPr lang="ko-KR" altLang="en-US" sz="1600" dirty="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ctr">
              <a:lnSpc>
                <a:spcPct val="130000"/>
              </a:lnSpc>
              <a:defRPr/>
            </a:pPr>
            <a:endParaRPr lang="en-US" altLang="ko-KR" sz="1600" b="1" dirty="0">
              <a:solidFill>
                <a:schemeClr val="bg1"/>
              </a:solidFill>
              <a:ea typeface="나눔고딕 ExtraBold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ko-KR" sz="1600" b="1" dirty="0">
                <a:solidFill>
                  <a:schemeClr val="bg1"/>
                </a:solidFill>
                <a:ea typeface="나눔고딕 ExtraBold"/>
              </a:rPr>
              <a:t>My Value </a:t>
            </a:r>
            <a:r>
              <a:rPr lang="en-US" altLang="ko-KR" sz="1600" dirty="0">
                <a:solidFill>
                  <a:schemeClr val="bg1"/>
                </a:solidFill>
                <a:ea typeface="나눔고딕 ExtraBold"/>
              </a:rPr>
              <a:t>(All creations have their own meaning and value)</a:t>
            </a:r>
          </a:p>
          <a:p>
            <a:pPr algn="ctr">
              <a:lnSpc>
                <a:spcPct val="130000"/>
              </a:lnSpc>
              <a:defRPr/>
            </a:pPr>
            <a:endParaRPr lang="ko-KR" altLang="en-US" sz="1600" dirty="0">
              <a:solidFill>
                <a:schemeClr val="bg1"/>
              </a:solidFill>
              <a:ea typeface="나눔고딕 ExtraBold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ko-KR" sz="1600" b="1" dirty="0">
                <a:solidFill>
                  <a:schemeClr val="bg1"/>
                </a:solidFill>
                <a:ea typeface="나눔고딕 ExtraBold"/>
              </a:rPr>
              <a:t>My Influence </a:t>
            </a:r>
            <a:r>
              <a:rPr lang="en-US" altLang="ko-KR" sz="1600" dirty="0">
                <a:solidFill>
                  <a:schemeClr val="bg1"/>
                </a:solidFill>
                <a:ea typeface="나눔고딕 ExtraBold"/>
              </a:rPr>
              <a:t>(We know our influence and fill each other’s needs)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sz="1600" dirty="0">
                <a:solidFill>
                  <a:schemeClr val="bg1"/>
                </a:solidFill>
                <a:ea typeface="나눔고딕 ExtraBold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sz="1600" b="1" dirty="0">
                <a:solidFill>
                  <a:schemeClr val="bg1"/>
                </a:solidFill>
                <a:ea typeface="나눔고딕 ExtraBold"/>
              </a:rPr>
              <a:t>My Role and Duty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sz="1600" dirty="0">
                <a:solidFill>
                  <a:schemeClr val="bg1"/>
                </a:solidFill>
                <a:ea typeface="나눔고딕 ExtraBold"/>
              </a:rPr>
              <a:t>(All creations know their role and duty and perform them faithfully)</a:t>
            </a:r>
          </a:p>
          <a:p>
            <a:pPr algn="ctr">
              <a:lnSpc>
                <a:spcPct val="130000"/>
              </a:lnSpc>
              <a:defRPr/>
            </a:pPr>
            <a:endParaRPr lang="en-US" altLang="ko-KR" sz="1600" dirty="0">
              <a:solidFill>
                <a:schemeClr val="bg1"/>
              </a:solidFill>
              <a:ea typeface="나눔고딕 ExtraBold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4056" y="337220"/>
            <a:ext cx="3203848" cy="7495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59632" y="409228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ko-KR" sz="2000" b="1" dirty="0">
                <a:solidFill>
                  <a:schemeClr val="bg1"/>
                </a:solidFill>
              </a:rPr>
              <a:t>Conclusion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 rot="5404458">
            <a:off x="4432642" y="2464125"/>
            <a:ext cx="2067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오른쪽 화살표 9"/>
          <p:cNvSpPr/>
          <p:nvPr/>
        </p:nvSpPr>
        <p:spPr>
          <a:xfrm rot="5404458">
            <a:off x="4432749" y="1854031"/>
            <a:ext cx="206645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03748" y="3486541"/>
            <a:ext cx="4536504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257175"/>
            <a:ext cx="5838825" cy="5200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06" y="1763266"/>
            <a:ext cx="1776988" cy="2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9532" y="697260"/>
            <a:ext cx="8424936" cy="4680520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4056" y="337220"/>
            <a:ext cx="3203848" cy="7495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87624" y="47194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Opening Story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129308"/>
            <a:ext cx="6235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latin typeface="+mj-lt"/>
                <a:ea typeface="나눔고딕 ExtraBold"/>
              </a:rPr>
              <a:t>What is this paper made from?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7788" y="1561356"/>
            <a:ext cx="8388424" cy="38164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3995936" y="1129308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lt1"/>
                </a:solidFill>
                <a:latin typeface="+mj-lt"/>
                <a:ea typeface="나눔고딕 ExtraBold"/>
              </a:rPr>
              <a:t>Elephant’s dung</a:t>
            </a:r>
            <a:endParaRPr lang="ko-KR" altLang="en-US" sz="1600" b="1" dirty="0">
              <a:solidFill>
                <a:schemeClr val="lt1"/>
              </a:solidFill>
              <a:latin typeface="+mj-lt"/>
              <a:ea typeface="나눔고딕 Extra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Exploration 1 </a:t>
            </a:r>
          </a:p>
          <a:p>
            <a:pPr algn="ctr">
              <a:defRPr/>
            </a:pPr>
            <a:r>
              <a:rPr lang="en-US" altLang="ko-KR" sz="3200" b="1" dirty="0">
                <a:solidFill>
                  <a:srgbClr val="3057B9"/>
                </a:solidFill>
                <a:latin typeface="+mj-lt"/>
                <a:ea typeface="나눔고딕 ExtraBold"/>
              </a:rPr>
              <a:t>My Value</a:t>
            </a:r>
            <a:endParaRPr lang="ko-KR" altLang="en-US" sz="3200" b="1" dirty="0">
              <a:solidFill>
                <a:srgbClr val="3057B9"/>
              </a:solidFill>
              <a:effectLst/>
              <a:latin typeface="+mj-lt"/>
              <a:ea typeface="나눔고딕 ExtraBold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The value of life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208114"/>
            <a:ext cx="4572000" cy="4014300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125760" y="4483750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* Origin of the word “diamond” comes from the Greek “</a:t>
            </a:r>
            <a:r>
              <a:rPr lang="en-US" altLang="ko-KR" sz="1400" b="1" dirty="0" err="1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adamas</a:t>
            </a:r>
            <a:r>
              <a:rPr lang="en-US" altLang="ko-KR" sz="14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” meaning “unconquerable, invincible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1208114"/>
            <a:ext cx="4572000" cy="4014300"/>
          </a:xfrm>
          <a:prstGeom prst="rect">
            <a:avLst/>
          </a:prstGeom>
          <a:effectLst/>
        </p:spPr>
      </p:pic>
      <p:sp>
        <p:nvSpPr>
          <p:cNvPr id="19" name="직사각형 18"/>
          <p:cNvSpPr/>
          <p:nvPr/>
        </p:nvSpPr>
        <p:spPr>
          <a:xfrm>
            <a:off x="4697760" y="4169584"/>
            <a:ext cx="4320480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600" b="1" dirty="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A human cannot create even a single blade of grass or a flower commonly growing in a field</a:t>
            </a:r>
            <a:endParaRPr sz="1600" b="1" strike="noStrike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A name, expressing the value of existence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56478"/>
            <a:ext cx="2195736" cy="201704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39752" y="1056478"/>
            <a:ext cx="1872208" cy="201704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283968" y="1056478"/>
            <a:ext cx="2016224" cy="20170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300192" y="1055332"/>
            <a:ext cx="2843808" cy="20181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270660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>
                <a:solidFill>
                  <a:schemeClr val="dk1"/>
                </a:solidFill>
                <a:latin typeface="+mj-lt"/>
                <a:ea typeface="나눔고딕 ExtraBold"/>
              </a:rPr>
              <a:t>washing machine</a:t>
            </a:r>
            <a:endParaRPr lang="ko-KR" altLang="en-US" sz="1600" b="1" dirty="0">
              <a:solidFill>
                <a:schemeClr val="dk1"/>
              </a:solidFill>
              <a:latin typeface="+mj-lt"/>
              <a:ea typeface="나눔고딕 Extra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2706236"/>
            <a:ext cx="900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dk1"/>
                </a:solidFill>
                <a:latin typeface="+mj-lt"/>
                <a:ea typeface="나눔고딕 ExtraBold"/>
              </a:rPr>
              <a:t>hanger</a:t>
            </a:r>
            <a:endParaRPr kumimoji="0" lang="ko-KR" altLang="en-US" sz="1600" b="1" u="none" strike="noStrike" kern="1200" cap="none" spc="0" normalizeH="0" baseline="0" dirty="0">
              <a:solidFill>
                <a:schemeClr val="dk1"/>
              </a:solidFill>
              <a:latin typeface="+mj-lt"/>
              <a:ea typeface="나눔고딕 Extra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2707377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latin typeface="+mj-lt"/>
                <a:ea typeface="나눔고딕 ExtraBold"/>
              </a:rPr>
              <a:t>straw</a:t>
            </a:r>
            <a:endParaRPr kumimoji="0" lang="ko-KR" altLang="en-US" sz="1600" b="1" u="none" strike="noStrike" kern="1200" cap="none" spc="0" normalizeH="0" baseline="0" dirty="0">
              <a:latin typeface="+mj-lt"/>
              <a:ea typeface="나눔고딕 Extra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270660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trash can</a:t>
            </a:r>
            <a:endParaRPr kumimoji="0" lang="ko-KR" altLang="en-US" sz="1600" b="1" u="none" strike="noStrike" kern="1200" cap="none" spc="0" normalizeH="0" baseline="0" dirty="0">
              <a:solidFill>
                <a:schemeClr val="lt1"/>
              </a:solidFill>
              <a:latin typeface="+mj-lt"/>
              <a:ea typeface="나눔고딕 ExtraBold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3073524"/>
            <a:ext cx="4572000" cy="26414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5226491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Teacher</a:t>
            </a:r>
            <a:endParaRPr kumimoji="0" lang="ko-KR" altLang="en-US" sz="1600" b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나눔고딕 ExtraBold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932040" y="3073524"/>
            <a:ext cx="4211960" cy="2641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48264" y="5233764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Student</a:t>
            </a:r>
            <a:endParaRPr kumimoji="0" lang="en-US" altLang="ko-KR" sz="1600" b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03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Knowing my value is the basis of harmony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85292"/>
            <a:ext cx="9144000" cy="472970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981119"/>
            <a:ext cx="406794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https://www.youtube.com/watch?v=uOrzmFUJtrs</a:t>
            </a:r>
            <a:r>
              <a:rPr lang="ko-KR" altLang="en-US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endParaRPr lang="en-US" altLang="ko-KR"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36673" cy="447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Chance of being born as me and my value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225732"/>
            <a:ext cx="4572000" cy="386401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1225732"/>
            <a:ext cx="4572000" cy="386401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572000" y="1296225"/>
            <a:ext cx="4572000" cy="6971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ko-KR" sz="1600" b="1" i="1" dirty="0">
                <a:solidFill>
                  <a:schemeClr val="lt1"/>
                </a:solidFill>
                <a:latin typeface="+mj-lt"/>
                <a:ea typeface="나눔고딕 ExtraBold"/>
              </a:rPr>
              <a:t>Earth Photograph taken from Voyager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ko-KR" sz="1600" b="1" i="1" dirty="0">
                <a:solidFill>
                  <a:schemeClr val="lt1"/>
                </a:solidFill>
                <a:latin typeface="+mj-lt"/>
                <a:ea typeface="나눔고딕 ExtraBold"/>
              </a:rPr>
              <a:t>(Pale Blue Dot</a:t>
            </a:r>
            <a:r>
              <a:rPr kumimoji="0" lang="en-US" altLang="ko-KR" sz="1600" b="1" i="1" u="none" strike="noStrike" kern="1200" cap="none" spc="0" normalizeH="0" baseline="0" dirty="0">
                <a:solidFill>
                  <a:schemeClr val="lt1"/>
                </a:solidFill>
                <a:effectLst/>
                <a:latin typeface="+mj-lt"/>
                <a:ea typeface="나눔고딕 Extra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Exploration 2</a:t>
            </a:r>
            <a:r>
              <a:rPr lang="en-US" altLang="ko-KR" sz="3200" b="1" dirty="0">
                <a:solidFill>
                  <a:srgbClr val="008AF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나눔고딕 ExtraBold"/>
              </a:rPr>
              <a:t> </a:t>
            </a:r>
          </a:p>
          <a:p>
            <a:pPr algn="ctr">
              <a:defRPr/>
            </a:pPr>
            <a:r>
              <a:rPr lang="en-US" altLang="ko-KR" sz="3200" b="1" dirty="0">
                <a:solidFill>
                  <a:srgbClr val="3057B9"/>
                </a:solidFill>
                <a:latin typeface="+mj-lt"/>
                <a:ea typeface="나눔고딕 ExtraBold"/>
              </a:rPr>
              <a:t>My Influence</a:t>
            </a:r>
            <a:endParaRPr lang="ko-KR" altLang="en-US" sz="3200" b="1" dirty="0">
              <a:solidFill>
                <a:srgbClr val="3057B9"/>
              </a:solidFill>
              <a:effectLst/>
              <a:latin typeface="+mj-lt"/>
              <a:ea typeface="나눔고딕 ExtraBold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 dirty="0">
                <a:solidFill>
                  <a:srgbClr val="002060"/>
                </a:solidFill>
                <a:latin typeface="+mj-lt"/>
                <a:ea typeface="나눔고딕 ExtraBold"/>
              </a:rPr>
              <a:t>Migratory birds flying a long distance helping each other</a:t>
            </a:r>
            <a:endParaRPr lang="ko-KR" altLang="en-US" b="1" dirty="0">
              <a:solidFill>
                <a:srgbClr val="002060"/>
              </a:solidFill>
              <a:latin typeface="+mj-lt"/>
              <a:ea typeface="나눔고딕 ExtraBold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31840" y="1073781"/>
            <a:ext cx="6012159" cy="46412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658" y="1073781"/>
            <a:ext cx="3131840" cy="208789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180786"/>
            <a:ext cx="3131840" cy="2534214"/>
          </a:xfrm>
          <a:prstGeom prst="rect">
            <a:avLst/>
          </a:prstGeom>
        </p:spPr>
      </p:pic>
      <p:sp>
        <p:nvSpPr>
          <p:cNvPr id="21" name="직사각형 15"/>
          <p:cNvSpPr/>
          <p:nvPr/>
        </p:nvSpPr>
        <p:spPr>
          <a:xfrm>
            <a:off x="3131840" y="4542370"/>
            <a:ext cx="6012160" cy="1017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If you want to go fast, go alone.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If you want to go far, go together.</a:t>
            </a:r>
            <a:endParaRPr kumimoji="0" lang="en-US" altLang="ko-KR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나눔고딕 ExtraBold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kumimoji="0" lang="en-US" altLang="ko-KR" sz="16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-</a:t>
            </a:r>
            <a:r>
              <a:rPr kumimoji="0" lang="ko-KR" altLang="en-US" sz="16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 </a:t>
            </a:r>
            <a:r>
              <a:rPr lang="en-US" altLang="ko-KR" sz="16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나눔고딕 ExtraBold"/>
              </a:rPr>
              <a:t>African proverb -</a:t>
            </a:r>
            <a:endParaRPr kumimoji="0" lang="en-US" altLang="ko-KR" sz="1600" b="1" i="1" u="none" strike="noStrike" kern="1200" cap="none" spc="0" normalizeH="0" baseline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나눔고딕 ExtraBold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565216" y="1086269"/>
            <a:ext cx="51454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6"/>
              </a:rPr>
              <a:t>https://www.youtube.com/watch?v=5QAjfH05IUE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322</Words>
  <Application>Microsoft Office PowerPoint</Application>
  <PresentationFormat>화면 슬라이드 쇼(16:10)</PresentationFormat>
  <Paragraphs>60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nadali</dc:creator>
  <cp:lastModifiedBy>최 의헌</cp:lastModifiedBy>
  <cp:revision>222</cp:revision>
  <dcterms:created xsi:type="dcterms:W3CDTF">2019-07-01T11:29:51Z</dcterms:created>
  <dcterms:modified xsi:type="dcterms:W3CDTF">2023-02-24T02:54:58Z</dcterms:modified>
  <cp:version/>
</cp:coreProperties>
</file>