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 autoAdjust="0"/>
  </p:normalViewPr>
  <p:slideViewPr>
    <p:cSldViewPr>
      <p:cViewPr varScale="1">
        <p:scale>
          <a:sx n="93" d="100"/>
          <a:sy n="93" d="100"/>
        </p:scale>
        <p:origin x="90" y="126"/>
      </p:cViewPr>
      <p:guideLst>
        <p:guide orient="horz" pos="1797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56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2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6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33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24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91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16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90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34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24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F372-BF3D-400C-AA16-31F9C299B315}" type="datetimeFigureOut">
              <a:rPr lang="ko-KR" altLang="en-US" smtClean="0"/>
              <a:t>2023-02-24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B7E4-F713-4683-85CA-7C6EEEF3AE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98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iT4JYnuZ2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SZL9mN9ytM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UY2CpfGH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QAjfH05IUE" TargetMode="Externa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48502" y="2891590"/>
            <a:ext cx="9499466" cy="2952830"/>
            <a:chOff x="-297004" y="5211680"/>
            <a:chExt cx="18998932" cy="590566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 rot="10800000">
              <a:off x="-297004" y="5211680"/>
              <a:ext cx="18998932" cy="590566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23180" y="3790181"/>
            <a:ext cx="1272459" cy="1442558"/>
            <a:chOff x="2646361" y="7008863"/>
            <a:chExt cx="2544918" cy="288511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646361" y="7008863"/>
              <a:ext cx="2544918" cy="288511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561466" y="4438488"/>
            <a:ext cx="634770" cy="851717"/>
            <a:chOff x="5122932" y="8305477"/>
            <a:chExt cx="1269541" cy="170343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122932" y="8305477"/>
              <a:ext cx="1269541" cy="170343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863401" y="2284845"/>
            <a:ext cx="1083367" cy="1239905"/>
            <a:chOff x="13726802" y="3998190"/>
            <a:chExt cx="2166734" cy="247981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12557728" y="2860428"/>
              <a:ext cx="4333468" cy="4959620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13726802" y="3998190"/>
              <a:ext cx="2166734" cy="247981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67118" y="2351656"/>
            <a:ext cx="1346963" cy="944558"/>
            <a:chOff x="2134237" y="4131812"/>
            <a:chExt cx="2693926" cy="188911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913122" y="3259913"/>
              <a:ext cx="5387852" cy="3778231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134237" y="4131812"/>
              <a:ext cx="2693926" cy="188911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110898" y="4511461"/>
            <a:ext cx="371747" cy="669815"/>
            <a:chOff x="6221797" y="8451422"/>
            <a:chExt cx="743495" cy="1339631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6221797" y="8451422"/>
              <a:ext cx="743495" cy="13396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43222" y="4467062"/>
            <a:ext cx="362077" cy="771428"/>
            <a:chOff x="1886445" y="8362624"/>
            <a:chExt cx="724155" cy="1542857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 rotWithShape="1">
            <a:blip r:embed="rId10"/>
            <a:stretch>
              <a:fillRect/>
            </a:stretch>
          </p:blipFill>
          <p:spPr>
            <a:xfrm>
              <a:off x="1886445" y="8362624"/>
              <a:ext cx="724155" cy="1542857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 rotWithShape="1">
          <a:blip r:embed="rId11"/>
          <a:stretch>
            <a:fillRect/>
          </a:stretch>
        </p:blipFill>
        <p:spPr>
          <a:xfrm>
            <a:off x="1675868" y="1679904"/>
            <a:ext cx="5582779" cy="734322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2035600" y="2295530"/>
            <a:ext cx="5081105" cy="87926"/>
            <a:chOff x="4071201" y="4019560"/>
            <a:chExt cx="10162211" cy="175853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 rotWithShape="1">
            <a:blip r:embed="rId12"/>
            <a:stretch>
              <a:fillRect/>
            </a:stretch>
          </p:blipFill>
          <p:spPr>
            <a:xfrm>
              <a:off x="4071201" y="4019560"/>
              <a:ext cx="10162211" cy="17585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492441" y="3829126"/>
            <a:ext cx="809620" cy="1403613"/>
            <a:chOff x="14984883" y="7086753"/>
            <a:chExt cx="1619241" cy="2807227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 rotWithShape="1">
            <a:blip r:embed="rId13"/>
            <a:stretch>
              <a:fillRect/>
            </a:stretch>
          </p:blipFill>
          <p:spPr>
            <a:xfrm>
              <a:off x="14984883" y="7086753"/>
              <a:ext cx="1619241" cy="280722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5741294" y="3273668"/>
            <a:ext cx="851181" cy="1959072"/>
            <a:chOff x="11482589" y="5975836"/>
            <a:chExt cx="1702363" cy="3918144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 rotWithShape="1">
            <a:blip r:embed="rId14"/>
            <a:stretch>
              <a:fillRect/>
            </a:stretch>
          </p:blipFill>
          <p:spPr>
            <a:xfrm>
              <a:off x="11482589" y="5975836"/>
              <a:ext cx="1702363" cy="3918144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15442" y="4891541"/>
            <a:ext cx="587645" cy="360626"/>
            <a:chOff x="830885" y="9211583"/>
            <a:chExt cx="1175290" cy="721252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 rotWithShape="1">
            <a:blip r:embed="rId15"/>
            <a:stretch>
              <a:fillRect/>
            </a:stretch>
          </p:blipFill>
          <p:spPr>
            <a:xfrm>
              <a:off x="830885" y="9211583"/>
              <a:ext cx="1175290" cy="72125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307666" y="4448550"/>
            <a:ext cx="402508" cy="793714"/>
            <a:chOff x="16615332" y="8325600"/>
            <a:chExt cx="805017" cy="1587428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 rotWithShape="1">
            <a:blip r:embed="rId16"/>
            <a:stretch>
              <a:fillRect/>
            </a:stretch>
          </p:blipFill>
          <p:spPr>
            <a:xfrm>
              <a:off x="16615332" y="8325600"/>
              <a:ext cx="805017" cy="1587428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6490220" y="4549556"/>
            <a:ext cx="359432" cy="692708"/>
            <a:chOff x="12980441" y="8527612"/>
            <a:chExt cx="718864" cy="1385416"/>
          </a:xfrm>
        </p:grpSpPr>
        <p:pic>
          <p:nvPicPr>
            <p:cNvPr id="42" name="Object 41"/>
            <p:cNvPicPr>
              <a:picLocks noChangeAspect="1"/>
            </p:cNvPicPr>
            <p:nvPr/>
          </p:nvPicPr>
          <p:blipFill rotWithShape="1">
            <a:blip r:embed="rId17"/>
            <a:stretch>
              <a:fillRect/>
            </a:stretch>
          </p:blipFill>
          <p:spPr>
            <a:xfrm>
              <a:off x="12980441" y="8527612"/>
              <a:ext cx="718864" cy="1385416"/>
            </a:xfrm>
            <a:prstGeom prst="rect">
              <a:avLst/>
            </a:prstGeom>
          </p:spPr>
        </p:pic>
      </p:grpSp>
      <p:grpSp>
        <p:nvGrpSpPr>
          <p:cNvPr id="1014" name="그룹 1014"/>
          <p:cNvGrpSpPr/>
          <p:nvPr/>
        </p:nvGrpSpPr>
        <p:grpSpPr>
          <a:xfrm>
            <a:off x="3431282" y="4138546"/>
            <a:ext cx="2320849" cy="1109468"/>
            <a:chOff x="6862564" y="7705593"/>
            <a:chExt cx="4641699" cy="2218936"/>
          </a:xfrm>
        </p:grpSpPr>
        <p:pic>
          <p:nvPicPr>
            <p:cNvPr id="45" name="Object 44"/>
            <p:cNvPicPr>
              <a:picLocks noChangeAspect="1"/>
            </p:cNvPicPr>
            <p:nvPr/>
          </p:nvPicPr>
          <p:blipFill rotWithShape="1">
            <a:blip r:embed="rId18"/>
            <a:stretch>
              <a:fillRect/>
            </a:stretch>
          </p:blipFill>
          <p:spPr>
            <a:xfrm>
              <a:off x="6862564" y="7705593"/>
              <a:ext cx="4641699" cy="2218936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2938457" y="4807216"/>
            <a:ext cx="716629" cy="716629"/>
            <a:chOff x="5876915" y="9042932"/>
            <a:chExt cx="1433259" cy="1433259"/>
          </a:xfrm>
        </p:grpSpPr>
        <p:pic>
          <p:nvPicPr>
            <p:cNvPr id="48" name="Object 47"/>
            <p:cNvPicPr>
              <a:picLocks noChangeAspect="1"/>
            </p:cNvPicPr>
            <p:nvPr/>
          </p:nvPicPr>
          <p:blipFill rotWithShape="1">
            <a:blip r:embed="rId19"/>
            <a:stretch>
              <a:fillRect/>
            </a:stretch>
          </p:blipFill>
          <p:spPr>
            <a:xfrm>
              <a:off x="5876915" y="9042932"/>
              <a:ext cx="1433259" cy="1433259"/>
            </a:xfrm>
            <a:prstGeom prst="rect">
              <a:avLst/>
            </a:prstGeom>
          </p:spPr>
        </p:pic>
      </p:grpSp>
      <p:grpSp>
        <p:nvGrpSpPr>
          <p:cNvPr id="1016" name="그룹 1016"/>
          <p:cNvGrpSpPr/>
          <p:nvPr/>
        </p:nvGrpSpPr>
        <p:grpSpPr>
          <a:xfrm>
            <a:off x="6828441" y="4075211"/>
            <a:ext cx="664000" cy="1148005"/>
            <a:chOff x="13656882" y="7578922"/>
            <a:chExt cx="1328001" cy="2296010"/>
          </a:xfrm>
        </p:grpSpPr>
        <p:pic>
          <p:nvPicPr>
            <p:cNvPr id="51" name="Object 50"/>
            <p:cNvPicPr>
              <a:picLocks noChangeAspect="1"/>
            </p:cNvPicPr>
            <p:nvPr/>
          </p:nvPicPr>
          <p:blipFill rotWithShape="1">
            <a:blip r:embed="rId20"/>
            <a:stretch>
              <a:fillRect/>
            </a:stretch>
          </p:blipFill>
          <p:spPr>
            <a:xfrm>
              <a:off x="13656882" y="7578922"/>
              <a:ext cx="1328001" cy="2296010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453497" y="4885706"/>
            <a:ext cx="572844" cy="373780"/>
            <a:chOff x="10906994" y="9199912"/>
            <a:chExt cx="1145688" cy="747561"/>
          </a:xfrm>
        </p:grpSpPr>
        <p:pic>
          <p:nvPicPr>
            <p:cNvPr id="54" name="Object 53"/>
            <p:cNvPicPr>
              <a:picLocks noChangeAspect="1"/>
            </p:cNvPicPr>
            <p:nvPr/>
          </p:nvPicPr>
          <p:blipFill rotWithShape="1">
            <a:blip r:embed="rId21"/>
            <a:stretch>
              <a:fillRect/>
            </a:stretch>
          </p:blipFill>
          <p:spPr>
            <a:xfrm>
              <a:off x="10906994" y="9199912"/>
              <a:ext cx="1145688" cy="747561"/>
            </a:xfrm>
            <a:prstGeom prst="rect">
              <a:avLst/>
            </a:prstGeom>
          </p:spPr>
        </p:pic>
      </p:grpSp>
      <p:grpSp>
        <p:nvGrpSpPr>
          <p:cNvPr id="1018" name="그룹 1018"/>
          <p:cNvGrpSpPr/>
          <p:nvPr/>
        </p:nvGrpSpPr>
        <p:grpSpPr>
          <a:xfrm>
            <a:off x="6678456" y="4797692"/>
            <a:ext cx="286588" cy="435048"/>
            <a:chOff x="13356912" y="9023884"/>
            <a:chExt cx="573176" cy="870096"/>
          </a:xfrm>
        </p:grpSpPr>
        <p:pic>
          <p:nvPicPr>
            <p:cNvPr id="57" name="Object 56"/>
            <p:cNvPicPr>
              <a:picLocks noChangeAspect="1"/>
            </p:cNvPicPr>
            <p:nvPr/>
          </p:nvPicPr>
          <p:blipFill rotWithShape="1">
            <a:blip r:embed="rId22"/>
            <a:stretch>
              <a:fillRect/>
            </a:stretch>
          </p:blipFill>
          <p:spPr>
            <a:xfrm>
              <a:off x="13356912" y="9023884"/>
              <a:ext cx="573176" cy="870096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976556" y="4933235"/>
            <a:ext cx="654678" cy="381795"/>
            <a:chOff x="1953112" y="9294971"/>
            <a:chExt cx="1309357" cy="763591"/>
          </a:xfrm>
        </p:grpSpPr>
        <p:pic>
          <p:nvPicPr>
            <p:cNvPr id="60" name="Object 59"/>
            <p:cNvPicPr>
              <a:picLocks noChangeAspect="1"/>
            </p:cNvPicPr>
            <p:nvPr/>
          </p:nvPicPr>
          <p:blipFill rotWithShape="1">
            <a:blip r:embed="rId23"/>
            <a:stretch>
              <a:fillRect/>
            </a:stretch>
          </p:blipFill>
          <p:spPr>
            <a:xfrm>
              <a:off x="1953112" y="9294971"/>
              <a:ext cx="1309357" cy="76359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6196170" y="4854823"/>
            <a:ext cx="557014" cy="473477"/>
            <a:chOff x="12392340" y="9138147"/>
            <a:chExt cx="1114029" cy="946955"/>
          </a:xfrm>
        </p:grpSpPr>
        <p:pic>
          <p:nvPicPr>
            <p:cNvPr id="63" name="Object 62"/>
            <p:cNvPicPr>
              <a:picLocks noChangeAspect="1"/>
            </p:cNvPicPr>
            <p:nvPr/>
          </p:nvPicPr>
          <p:blipFill rotWithShape="1">
            <a:blip r:embed="rId24"/>
            <a:stretch>
              <a:fillRect/>
            </a:stretch>
          </p:blipFill>
          <p:spPr>
            <a:xfrm>
              <a:off x="12392340" y="9138147"/>
              <a:ext cx="1114029" cy="946955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344478" y="3698225"/>
            <a:ext cx="670260" cy="323366"/>
            <a:chOff x="688956" y="6824951"/>
            <a:chExt cx="1340520" cy="646732"/>
          </a:xfrm>
        </p:grpSpPr>
        <p:pic>
          <p:nvPicPr>
            <p:cNvPr id="66" name="Object 65"/>
            <p:cNvPicPr>
              <a:picLocks noChangeAspect="1"/>
            </p:cNvPicPr>
            <p:nvPr/>
          </p:nvPicPr>
          <p:blipFill rotWithShape="1">
            <a:blip r:embed="rId25"/>
            <a:stretch>
              <a:fillRect/>
            </a:stretch>
          </p:blipFill>
          <p:spPr>
            <a:xfrm>
              <a:off x="688956" y="6824951"/>
              <a:ext cx="1340520" cy="646732"/>
            </a:xfrm>
            <a:prstGeom prst="rect">
              <a:avLst/>
            </a:prstGeom>
          </p:spPr>
        </p:pic>
      </p:grpSp>
      <p:grpSp>
        <p:nvGrpSpPr>
          <p:cNvPr id="1022" name="그룹 1022"/>
          <p:cNvGrpSpPr/>
          <p:nvPr/>
        </p:nvGrpSpPr>
        <p:grpSpPr>
          <a:xfrm>
            <a:off x="3063279" y="3433279"/>
            <a:ext cx="723243" cy="299759"/>
            <a:chOff x="6126559" y="6295058"/>
            <a:chExt cx="1446487" cy="599519"/>
          </a:xfrm>
        </p:grpSpPr>
        <p:pic>
          <p:nvPicPr>
            <p:cNvPr id="69" name="Object 68"/>
            <p:cNvPicPr>
              <a:picLocks noChangeAspect="1"/>
            </p:cNvPicPr>
            <p:nvPr/>
          </p:nvPicPr>
          <p:blipFill rotWithShape="1">
            <a:blip r:embed="rId26"/>
            <a:stretch>
              <a:fillRect/>
            </a:stretch>
          </p:blipFill>
          <p:spPr>
            <a:xfrm>
              <a:off x="6126559" y="6295058"/>
              <a:ext cx="1446487" cy="599519"/>
            </a:xfrm>
            <a:prstGeom prst="rect">
              <a:avLst/>
            </a:prstGeom>
          </p:spPr>
        </p:pic>
      </p:grpSp>
      <p:grpSp>
        <p:nvGrpSpPr>
          <p:cNvPr id="1023" name="그룹 1023"/>
          <p:cNvGrpSpPr/>
          <p:nvPr/>
        </p:nvGrpSpPr>
        <p:grpSpPr>
          <a:xfrm>
            <a:off x="5297215" y="3749641"/>
            <a:ext cx="633118" cy="320273"/>
            <a:chOff x="10594430" y="6927782"/>
            <a:chExt cx="1266236" cy="640547"/>
          </a:xfrm>
        </p:grpSpPr>
        <p:pic>
          <p:nvPicPr>
            <p:cNvPr id="72" name="Object 71"/>
            <p:cNvPicPr>
              <a:picLocks noChangeAspect="1"/>
            </p:cNvPicPr>
            <p:nvPr/>
          </p:nvPicPr>
          <p:blipFill rotWithShape="1">
            <a:blip r:embed="rId27"/>
            <a:stretch>
              <a:fillRect/>
            </a:stretch>
          </p:blipFill>
          <p:spPr>
            <a:xfrm>
              <a:off x="10594430" y="6927782"/>
              <a:ext cx="1266236" cy="640547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8292538" y="3428911"/>
            <a:ext cx="641988" cy="309726"/>
            <a:chOff x="16585076" y="6286323"/>
            <a:chExt cx="1283976" cy="619452"/>
          </a:xfrm>
        </p:grpSpPr>
        <p:pic>
          <p:nvPicPr>
            <p:cNvPr id="75" name="Object 74"/>
            <p:cNvPicPr>
              <a:picLocks noChangeAspect="1"/>
            </p:cNvPicPr>
            <p:nvPr/>
          </p:nvPicPr>
          <p:blipFill rotWithShape="1">
            <a:blip r:embed="rId28"/>
            <a:stretch>
              <a:fillRect/>
            </a:stretch>
          </p:blipFill>
          <p:spPr>
            <a:xfrm>
              <a:off x="16585076" y="6286323"/>
              <a:ext cx="1283976" cy="619452"/>
            </a:xfrm>
            <a:prstGeom prst="rect">
              <a:avLst/>
            </a:prstGeom>
          </p:spPr>
        </p:pic>
      </p:grpSp>
      <p:grpSp>
        <p:nvGrpSpPr>
          <p:cNvPr id="1025" name="그룹 1025"/>
          <p:cNvGrpSpPr/>
          <p:nvPr/>
        </p:nvGrpSpPr>
        <p:grpSpPr>
          <a:xfrm>
            <a:off x="3977093" y="546813"/>
            <a:ext cx="1080091" cy="1080091"/>
            <a:chOff x="7954186" y="522127"/>
            <a:chExt cx="2160182" cy="2160182"/>
          </a:xfrm>
        </p:grpSpPr>
        <p:pic>
          <p:nvPicPr>
            <p:cNvPr id="78" name="Object 77"/>
            <p:cNvPicPr>
              <a:picLocks noChangeAspect="1"/>
            </p:cNvPicPr>
            <p:nvPr/>
          </p:nvPicPr>
          <p:blipFill rotWithShape="1">
            <a:blip r:embed="rId29"/>
            <a:stretch>
              <a:fillRect/>
            </a:stretch>
          </p:blipFill>
          <p:spPr>
            <a:xfrm>
              <a:off x="7954186" y="522127"/>
              <a:ext cx="2160182" cy="2160182"/>
            </a:xfrm>
            <a:prstGeom prst="rect">
              <a:avLst/>
            </a:prstGeom>
          </p:spPr>
        </p:pic>
      </p:grpSp>
      <p:grpSp>
        <p:nvGrpSpPr>
          <p:cNvPr id="1026" name="그룹 1026"/>
          <p:cNvGrpSpPr/>
          <p:nvPr/>
        </p:nvGrpSpPr>
        <p:grpSpPr>
          <a:xfrm>
            <a:off x="4264949" y="3139055"/>
            <a:ext cx="612957" cy="591538"/>
            <a:chOff x="8529899" y="5706611"/>
            <a:chExt cx="1225915" cy="1183076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 rotWithShape="1">
            <a:blip r:embed="rId30"/>
            <a:stretch>
              <a:fillRect/>
            </a:stretch>
          </p:blipFill>
          <p:spPr>
            <a:xfrm>
              <a:off x="8529899" y="5706611"/>
              <a:ext cx="1225915" cy="1183076"/>
            </a:xfrm>
            <a:prstGeom prst="rect">
              <a:avLst/>
            </a:prstGeom>
          </p:spPr>
        </p:pic>
      </p:grpSp>
      <p:grpSp>
        <p:nvGrpSpPr>
          <p:cNvPr id="1027" name="그룹 1027"/>
          <p:cNvGrpSpPr/>
          <p:nvPr/>
        </p:nvGrpSpPr>
        <p:grpSpPr>
          <a:xfrm>
            <a:off x="8518345" y="5021498"/>
            <a:ext cx="290011" cy="300777"/>
            <a:chOff x="17036690" y="9471496"/>
            <a:chExt cx="580023" cy="601554"/>
          </a:xfrm>
        </p:grpSpPr>
        <p:pic>
          <p:nvPicPr>
            <p:cNvPr id="84" name="Object 83"/>
            <p:cNvPicPr>
              <a:picLocks noChangeAspect="1"/>
            </p:cNvPicPr>
            <p:nvPr/>
          </p:nvPicPr>
          <p:blipFill rotWithShape="1">
            <a:blip r:embed="rId31"/>
            <a:stretch>
              <a:fillRect/>
            </a:stretch>
          </p:blipFill>
          <p:spPr>
            <a:xfrm rot="21300000">
              <a:off x="17036690" y="9471496"/>
              <a:ext cx="580023" cy="60155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38296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서로의 가치와 영향력을 드러내는 </a:t>
            </a:r>
            <a:r>
              <a:rPr lang="en-US" altLang="ko-KR">
                <a:solidFill>
                  <a:srgbClr val="002060"/>
                </a:solidFill>
                <a:latin typeface="나눔고딕 ExtraBold"/>
                <a:ea typeface="나눔고딕 ExtraBold"/>
              </a:rPr>
              <a:t>‘</a:t>
            </a: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샐러드 볼 이론</a:t>
            </a:r>
            <a:r>
              <a:rPr lang="en-US" altLang="ko-KR">
                <a:solidFill>
                  <a:srgbClr val="002060"/>
                </a:solidFill>
                <a:latin typeface="나눔고딕 ExtraBold"/>
                <a:ea typeface="나눔고딕 ExtraBold"/>
              </a:rPr>
              <a:t>’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913284"/>
            <a:ext cx="5616036" cy="374441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580111" y="913283"/>
            <a:ext cx="3563887" cy="4801716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378002" y="4844107"/>
            <a:ext cx="486003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각자의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FF"/>
                </a:solidFill>
                <a:highlight>
                  <a:srgbClr val="CDF2E4"/>
                </a:highlight>
                <a:latin typeface="나눔고딕"/>
                <a:ea typeface="나눔고딕"/>
              </a:rPr>
              <a:t>고유성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을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가지고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서로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연결되</a:t>
            </a:r>
            <a:r>
              <a:rPr lang="ko-KR" altLang="en-US"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어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하나로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endParaRPr lang="en-US" b="0" i="0" strike="noStrike" dirty="0">
              <a:solidFill>
                <a:srgbClr val="000000">
                  <a:alpha val="100000"/>
                </a:srgbClr>
              </a:solidFill>
              <a:latin typeface="나눔고딕"/>
              <a:ea typeface="나눔고딕"/>
            </a:endParaRPr>
          </a:p>
          <a:p>
            <a:pPr algn="ctr">
              <a:defRPr/>
            </a:pP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융화될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때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새롭고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FF"/>
                </a:solidFill>
                <a:highlight>
                  <a:srgbClr val="CDF2E4"/>
                </a:highlight>
                <a:latin typeface="나눔고딕"/>
                <a:ea typeface="나눔고딕"/>
              </a:rPr>
              <a:t>창조적인</a:t>
            </a:r>
            <a:r>
              <a:rPr b="0" i="0" strike="noStrike" dirty="0">
                <a:solidFill>
                  <a:srgbClr val="0000FF"/>
                </a:solidFill>
                <a:highlight>
                  <a:srgbClr val="CDF2E4"/>
                </a:highlight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FF"/>
                </a:solidFill>
                <a:highlight>
                  <a:srgbClr val="CDF2E4"/>
                </a:highlight>
                <a:latin typeface="나눔고딕"/>
                <a:ea typeface="나눔고딕"/>
              </a:rPr>
              <a:t>문화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를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만들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수</a:t>
            </a:r>
            <a:r>
              <a:rPr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 </a:t>
            </a:r>
            <a:r>
              <a:rPr b="0" i="0" strike="noStrike" dirty="0" err="1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있다</a:t>
            </a:r>
            <a:r>
              <a:rPr lang="en-US" altLang="ko-KR" b="0" i="0" strike="noStrike" dirty="0">
                <a:solidFill>
                  <a:srgbClr val="000000">
                    <a:alpha val="100000"/>
                  </a:srgbClr>
                </a:solidFill>
                <a:latin typeface="나눔고딕"/>
                <a:ea typeface="나눔고딕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60" y="769267"/>
            <a:ext cx="7848872" cy="417646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763688" y="1489348"/>
            <a:ext cx="5616624" cy="23762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63688" y="1561356"/>
            <a:ext cx="561662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30000"/>
              </a:lnSpc>
              <a:defRPr/>
            </a:pPr>
            <a:r>
              <a:rPr lang="ko-KR" altLang="en-US" sz="32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탐구하기</a:t>
            </a:r>
            <a:r>
              <a:rPr lang="ko-KR" altLang="en-US" sz="40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lang="en-US" altLang="ko-KR" sz="40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3</a:t>
            </a:r>
            <a:r>
              <a:rPr lang="ko-KR" altLang="en-US" sz="4400" b="1" dirty="0">
                <a:solidFill>
                  <a:srgbClr val="008AF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</a:p>
          <a:p>
            <a:pPr algn="ctr">
              <a:lnSpc>
                <a:spcPct val="130000"/>
              </a:lnSpc>
              <a:defRPr/>
            </a:pPr>
            <a:r>
              <a:rPr lang="ko-KR" altLang="en-US" sz="4000" dirty="0">
                <a:solidFill>
                  <a:srgbClr val="3057B9"/>
                </a:solidFill>
                <a:effectLst/>
                <a:latin typeface="나눔고딕 ExtraBold"/>
                <a:ea typeface="나눔고딕 ExtraBold"/>
              </a:rPr>
              <a:t>나의 역할과 의무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3648" y="265212"/>
            <a:ext cx="1201124" cy="292950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160444">
            <a:off x="1244403" y="812013"/>
            <a:ext cx="864833" cy="2045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40865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01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멕시코만</a:t>
            </a:r>
            <a:r>
              <a:rPr lang="en-US" altLang="ko-KR">
                <a:solidFill>
                  <a:srgbClr val="002060"/>
                </a:solidFill>
                <a:latin typeface="나눔고딕 ExtraBold"/>
                <a:ea typeface="나눔고딕 ExtraBold"/>
              </a:rPr>
              <a:t>(</a:t>
            </a: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灣</a:t>
            </a:r>
            <a:r>
              <a:rPr lang="en-US" altLang="ko-KR">
                <a:solidFill>
                  <a:srgbClr val="002060"/>
                </a:solidFill>
                <a:latin typeface="나눔고딕 ExtraBold"/>
                <a:ea typeface="나눔고딕 ExtraBold"/>
              </a:rPr>
              <a:t>)</a:t>
            </a: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 원유 유출 사고와 기름 먹는 박테리아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0" y="985292"/>
            <a:ext cx="4572000" cy="237626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0" y="964187"/>
            <a:ext cx="4572000" cy="2397369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3361556"/>
            <a:ext cx="4572000" cy="235344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 rot="5391408">
            <a:off x="5672906" y="2234577"/>
            <a:ext cx="2383142" cy="4579749"/>
          </a:xfrm>
          <a:prstGeom prst="rect">
            <a:avLst/>
          </a:prstGeom>
        </p:spPr>
      </p:pic>
      <p:sp>
        <p:nvSpPr>
          <p:cNvPr id="26" name="TextBox 29"/>
          <p:cNvSpPr txBox="1"/>
          <p:nvPr/>
        </p:nvSpPr>
        <p:spPr>
          <a:xfrm>
            <a:off x="1475656" y="5226491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역대 최대 기름 </a:t>
            </a:r>
            <a:r>
              <a:rPr kumimoji="0" lang="ko-KR" altLang="en-US" sz="1600" b="0" i="0" u="none" strike="noStrike" kern="1200" cap="none" spc="0" normalizeH="0" baseline="0" dirty="0" err="1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유출양</a:t>
            </a:r>
            <a:endParaRPr kumimoji="0" lang="ko-KR" altLang="en-US" sz="1600" b="0" i="0" u="none" strike="noStrike" kern="1200" cap="none" spc="0" normalizeH="0" baseline="0" dirty="0">
              <a:solidFill>
                <a:srgbClr val="FFFFFF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나눔고딕 ExtraBold"/>
              <a:ea typeface="나눔고딕 ExtraBold"/>
            </a:endParaRPr>
          </a:p>
        </p:txBody>
      </p:sp>
      <p:sp>
        <p:nvSpPr>
          <p:cNvPr id="27" name="TextBox 29"/>
          <p:cNvSpPr txBox="1"/>
          <p:nvPr/>
        </p:nvSpPr>
        <p:spPr>
          <a:xfrm>
            <a:off x="1187624" y="285750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영화 </a:t>
            </a:r>
            <a:r>
              <a:rPr kumimoji="0" lang="en-US" altLang="ko-KR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&lt;</a:t>
            </a:r>
            <a:r>
              <a:rPr kumimoji="0" lang="ko-KR" altLang="en-US" sz="1600" b="0" i="0" u="none" strike="noStrike" kern="1200" cap="none" spc="0" normalizeH="0" baseline="0" dirty="0" err="1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딥워터</a:t>
            </a:r>
            <a:r>
              <a:rPr kumimoji="0" lang="ko-KR" altLang="en-US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kumimoji="0" lang="ko-KR" altLang="en-US" sz="1600" b="0" i="0" u="none" strike="noStrike" kern="1200" cap="none" spc="0" normalizeH="0" baseline="0" dirty="0" err="1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호라이즌</a:t>
            </a:r>
            <a:r>
              <a:rPr kumimoji="0" lang="en-US" altLang="ko-KR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&gt;</a:t>
            </a:r>
          </a:p>
        </p:txBody>
      </p:sp>
      <p:sp>
        <p:nvSpPr>
          <p:cNvPr id="28" name="TextBox 29"/>
          <p:cNvSpPr txBox="1"/>
          <p:nvPr/>
        </p:nvSpPr>
        <p:spPr>
          <a:xfrm>
            <a:off x="6156176" y="2857500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멕시코만에 퍼진 기름 띠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47656" y="5220474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기름 먹는 박테리아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38296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dirty="0">
                <a:solidFill>
                  <a:srgbClr val="002060"/>
                </a:solidFill>
                <a:latin typeface="나눔고딕 ExtraBold"/>
                <a:ea typeface="나눔고딕 ExtraBold"/>
              </a:rPr>
              <a:t>각각의 기능에 충실한 인체의 구조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59632" y="4009628"/>
            <a:ext cx="2304256" cy="394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000">
                <a:solidFill>
                  <a:schemeClr val="lt1"/>
                </a:solidFill>
                <a:latin typeface="나눔고딕 ExtraBold"/>
                <a:ea typeface="나눔고딕 ExtraBold"/>
              </a:rPr>
              <a:t>Wood-Wide-Web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4088" y="4840892"/>
            <a:ext cx="2664296" cy="39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000" b="0" i="0" u="none" strike="noStrike" kern="1200" cap="none" spc="0" normalizeH="0" baseline="0">
                <a:solidFill>
                  <a:srgbClr val="FFFFFF"/>
                </a:solidFill>
                <a:latin typeface="나눔고딕 ExtraBold"/>
                <a:ea typeface="나눔고딕 ExtraBold"/>
              </a:rPr>
              <a:t>뿌리에 붙어 있는 균들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4355976" y="1143000"/>
            <a:ext cx="468052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4"/>
              </a:rPr>
              <a:t>https://www.youtube.com/watch?v=niT4JYnuZ2k</a:t>
            </a:r>
            <a:endParaRPr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38296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시너지 효과와 링겔만 효과 비교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51520" y="1456565"/>
            <a:ext cx="4032448" cy="2801869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220072" y="888494"/>
            <a:ext cx="3528392" cy="2473062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544108" y="3361556"/>
            <a:ext cx="2880320" cy="2088232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126015" y="5295899"/>
            <a:ext cx="4788023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6"/>
              </a:rPr>
              <a:t>https://www.youtube.com/watch?v=lSZL9mN9ytM</a:t>
            </a:r>
            <a:endParaRPr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F58632-AA78-AC3B-E187-D28EAF40A06D}"/>
              </a:ext>
            </a:extLst>
          </p:cNvPr>
          <p:cNvSpPr txBox="1"/>
          <p:nvPr/>
        </p:nvSpPr>
        <p:spPr>
          <a:xfrm>
            <a:off x="4186641" y="266777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ore-KR" dirty="0">
                <a:latin typeface="NanumGothic" panose="020D0604000000000000" pitchFamily="34" charset="-127"/>
                <a:ea typeface="NanumGothic" panose="020D0604000000000000" pitchFamily="34" charset="-127"/>
              </a:rPr>
              <a:t>vs</a:t>
            </a:r>
            <a:endParaRPr kumimoji="1" lang="ko-Kore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23528" y="769268"/>
            <a:ext cx="8424936" cy="4680520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lnSpc>
                <a:spcPct val="130000"/>
              </a:lnSpc>
              <a:defRPr/>
            </a:pPr>
            <a:endParaRPr lang="ko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>
              <a:lnSpc>
                <a:spcPct val="130000"/>
              </a:lnSpc>
              <a:defRPr/>
            </a:pPr>
            <a:r>
              <a:rPr lang="ko-KR" altLang="en-US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나의 가치 </a:t>
            </a:r>
            <a:r>
              <a:rPr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dirty="0">
                <a:latin typeface="NanumGothic" panose="020D0604000000000000" pitchFamily="34" charset="-127"/>
                <a:ea typeface="NanumGothic" panose="020D0604000000000000" pitchFamily="34" charset="-127"/>
              </a:rPr>
              <a:t>만물은 각각의 가치를 가지고 있다</a:t>
            </a:r>
            <a:r>
              <a:rPr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>
              <a:lnSpc>
                <a:spcPct val="130000"/>
              </a:lnSpc>
              <a:defRPr/>
            </a:pPr>
            <a:endParaRPr lang="ko-KR" altLang="en-US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  <a:p>
            <a:pPr algn="ctr">
              <a:lnSpc>
                <a:spcPct val="130000"/>
              </a:lnSpc>
              <a:defRPr/>
            </a:pPr>
            <a:r>
              <a:rPr lang="ko-KR" altLang="en-US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나의 영향력 </a:t>
            </a:r>
            <a:r>
              <a:rPr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dirty="0">
                <a:latin typeface="NanumGothic" panose="020D0604000000000000" pitchFamily="34" charset="-127"/>
                <a:ea typeface="NanumGothic" panose="020D0604000000000000" pitchFamily="34" charset="-127"/>
              </a:rPr>
              <a:t>만물은 각각의 영향력을 알고 서로의 필요를 채워주고 있다</a:t>
            </a:r>
            <a:r>
              <a:rPr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>
              <a:lnSpc>
                <a:spcPct val="130000"/>
              </a:lnSpc>
              <a:defRPr/>
            </a:pPr>
            <a:r>
              <a:rPr lang="ko-KR" altLang="en-US" dirty="0">
                <a:latin typeface="NanumGothic" panose="020D0604000000000000" pitchFamily="34" charset="-127"/>
                <a:ea typeface="NanumGothic" panose="020D0604000000000000" pitchFamily="34" charset="-127"/>
              </a:rPr>
              <a:t> </a:t>
            </a:r>
          </a:p>
          <a:p>
            <a:pPr algn="ctr">
              <a:lnSpc>
                <a:spcPct val="130000"/>
              </a:lnSpc>
              <a:defRPr/>
            </a:pPr>
            <a:r>
              <a:rPr lang="ko-KR" altLang="en-US" b="1" dirty="0">
                <a:latin typeface="NanumGothic" panose="020D0604000000000000" pitchFamily="34" charset="-127"/>
                <a:ea typeface="NanumGothic" panose="020D0604000000000000" pitchFamily="34" charset="-127"/>
              </a:rPr>
              <a:t>나의 역할과 의무 </a:t>
            </a:r>
            <a:r>
              <a:rPr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(</a:t>
            </a:r>
            <a:r>
              <a:rPr lang="ko-KR" altLang="en-US" dirty="0">
                <a:latin typeface="NanumGothic" panose="020D0604000000000000" pitchFamily="34" charset="-127"/>
                <a:ea typeface="NanumGothic" panose="020D0604000000000000" pitchFamily="34" charset="-127"/>
              </a:rPr>
              <a:t>만물은 각각의 기능을 충실히 수행하고 있다</a:t>
            </a:r>
            <a:r>
              <a:rPr lang="en-US" altLang="ko-KR" dirty="0">
                <a:latin typeface="NanumGothic" panose="020D0604000000000000" pitchFamily="34" charset="-127"/>
                <a:ea typeface="NanumGothic" panose="020D0604000000000000" pitchFamily="34" charset="-127"/>
              </a:rPr>
              <a:t>)</a:t>
            </a:r>
          </a:p>
          <a:p>
            <a:pPr algn="ctr">
              <a:lnSpc>
                <a:spcPct val="130000"/>
              </a:lnSpc>
              <a:defRPr/>
            </a:pPr>
            <a:endParaRPr lang="en-US" altLang="ko-KR" dirty="0">
              <a:latin typeface="NanumGothic" panose="020D0604000000000000" pitchFamily="34" charset="-127"/>
              <a:ea typeface="NanumGothic" panose="020D0604000000000000" pitchFamily="34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4056" y="337220"/>
            <a:ext cx="3203848" cy="74956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529916" y="355199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ko-KR" altLang="en-US" sz="28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결론</a:t>
            </a:r>
          </a:p>
        </p:txBody>
      </p:sp>
      <p:sp>
        <p:nvSpPr>
          <p:cNvPr id="10" name="오른쪽 화살표 9"/>
          <p:cNvSpPr/>
          <p:nvPr/>
        </p:nvSpPr>
        <p:spPr>
          <a:xfrm rot="5404458">
            <a:off x="4266023" y="2479541"/>
            <a:ext cx="252146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오른쪽 화살표 9"/>
          <p:cNvSpPr/>
          <p:nvPr/>
        </p:nvSpPr>
        <p:spPr>
          <a:xfrm rot="5404458">
            <a:off x="4266209" y="1687405"/>
            <a:ext cx="252051" cy="2160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>
              <a:alpha val="100000"/>
            </a:srgbClr>
          </a:solidFill>
          <a:ln w="25400" cap="flat" cmpd="sng" algn="ctr">
            <a:noFill/>
            <a:prstDash val="solid"/>
          </a:ln>
        </p:spPr>
        <p:txBody>
          <a:bodyPr anchor="ctr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800" b="0" i="0" u="none" strike="noStrike" kern="1200" cap="none" spc="0" normalizeH="0" baseline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51720" y="3236359"/>
            <a:ext cx="4968552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257175"/>
            <a:ext cx="5838825" cy="52006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06" y="1763266"/>
            <a:ext cx="1776988" cy="21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2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9532" y="697260"/>
            <a:ext cx="8424936" cy="4680520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04056" y="337220"/>
            <a:ext cx="3203848" cy="74956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187624" y="355199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NANUMGOTHIC EXTRABOLD" panose="020D0604000000000000" pitchFamily="34" charset="-127"/>
                <a:ea typeface="NANUMGOTHIC EXTRABOLD" panose="020D0604000000000000" pitchFamily="34" charset="-127"/>
              </a:rPr>
              <a:t>생각열기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056" y="1139403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solidFill>
                  <a:schemeClr val="lt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이 종이는 무엇으로 만들었을까요</a:t>
            </a:r>
            <a:r>
              <a:rPr lang="en-US" altLang="ko-KR" dirty="0">
                <a:solidFill>
                  <a:schemeClr val="lt1"/>
                </a:solidFill>
                <a:latin typeface="NanumGothic" panose="020D0604000000000000" pitchFamily="34" charset="-127"/>
                <a:ea typeface="NanumGothic" panose="020D0604000000000000" pitchFamily="34" charset="-127"/>
              </a:rPr>
              <a:t>??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7788" y="1561356"/>
            <a:ext cx="8388424" cy="38164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3887419" y="1139403"/>
            <a:ext cx="1872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NanumGothic" panose="020D0604000000000000" pitchFamily="34" charset="-127"/>
                <a:ea typeface="NanumGothic" panose="020D0604000000000000" pitchFamily="34" charset="-127"/>
              </a:rPr>
              <a:t>코끼리 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60" y="769267"/>
            <a:ext cx="7848872" cy="417646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763688" y="1489348"/>
            <a:ext cx="5616624" cy="23762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63688" y="1561356"/>
            <a:ext cx="561662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탐구하기</a:t>
            </a:r>
            <a:r>
              <a:rPr lang="ko-KR" altLang="en-US" sz="40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lang="en-US" altLang="ko-KR" sz="40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1</a:t>
            </a:r>
            <a:r>
              <a:rPr lang="ko-KR" altLang="en-US" sz="4000" b="1" dirty="0">
                <a:solidFill>
                  <a:srgbClr val="008AF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lang="ko-KR" altLang="en-US" sz="4000" b="1" dirty="0">
                <a:solidFill>
                  <a:srgbClr val="3057B9"/>
                </a:solidFill>
                <a:effectLst/>
                <a:latin typeface="나눔고딕 ExtraBold"/>
                <a:ea typeface="나눔고딕 ExtraBold"/>
              </a:rPr>
              <a:t>나의 가치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3648" y="265212"/>
            <a:ext cx="1201124" cy="292950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160444">
            <a:off x="1244403" y="812013"/>
            <a:ext cx="864833" cy="2045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40865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01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dirty="0">
                <a:solidFill>
                  <a:srgbClr val="002060"/>
                </a:solidFill>
                <a:latin typeface="나눔고딕 ExtraBold"/>
                <a:ea typeface="나눔고딕 ExtraBold"/>
              </a:rPr>
              <a:t>생명의 가치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208114"/>
            <a:ext cx="4572000" cy="4097658"/>
          </a:xfrm>
          <a:prstGeom prst="rect">
            <a:avLst/>
          </a:prstGeom>
          <a:effectLst/>
        </p:spPr>
      </p:pic>
      <p:sp>
        <p:nvSpPr>
          <p:cNvPr id="17" name="TextBox 16"/>
          <p:cNvSpPr txBox="1"/>
          <p:nvPr/>
        </p:nvSpPr>
        <p:spPr>
          <a:xfrm>
            <a:off x="0" y="4945732"/>
            <a:ext cx="4572000" cy="31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1400" dirty="0">
                <a:solidFill>
                  <a:schemeClr val="lt1"/>
                </a:solidFill>
                <a:latin typeface="나눔고딕 ExtraBold"/>
                <a:ea typeface="나눔고딕 ExtraBold"/>
              </a:rPr>
              <a:t>다이아몬드 어원</a:t>
            </a:r>
            <a:r>
              <a:rPr lang="en-US" altLang="ko-KR" sz="1400" dirty="0">
                <a:solidFill>
                  <a:schemeClr val="lt1"/>
                </a:solidFill>
                <a:latin typeface="나눔고딕 ExtraBold"/>
                <a:ea typeface="나눔고딕 ExtraBold"/>
              </a:rPr>
              <a:t>:</a:t>
            </a:r>
            <a:r>
              <a:rPr lang="ko-KR" altLang="en-US" sz="1400" dirty="0">
                <a:solidFill>
                  <a:schemeClr val="lt1"/>
                </a:solidFill>
                <a:latin typeface="나눔고딕 ExtraBold"/>
                <a:ea typeface="나눔고딕 ExtraBold"/>
              </a:rPr>
              <a:t> 그리스어 </a:t>
            </a:r>
            <a:r>
              <a:rPr lang="en-US" altLang="ko-KR" sz="1400" dirty="0">
                <a:solidFill>
                  <a:schemeClr val="lt1"/>
                </a:solidFill>
                <a:latin typeface="나눔고딕 ExtraBold"/>
                <a:ea typeface="나눔고딕 ExtraBold"/>
              </a:rPr>
              <a:t>‘Adamas’, ‘</a:t>
            </a:r>
            <a:r>
              <a:rPr lang="ko-KR" altLang="en-US" sz="1400" dirty="0">
                <a:solidFill>
                  <a:schemeClr val="lt1"/>
                </a:solidFill>
                <a:latin typeface="나눔고딕 ExtraBold"/>
                <a:ea typeface="나눔고딕 ExtraBold"/>
              </a:rPr>
              <a:t>정복할 수 없다</a:t>
            </a:r>
            <a:r>
              <a:rPr lang="en-US" altLang="ko-KR" sz="1400" dirty="0">
                <a:solidFill>
                  <a:schemeClr val="lt1"/>
                </a:solidFill>
                <a:latin typeface="나눔고딕 ExtraBold"/>
                <a:ea typeface="나눔고딕 ExtraBold"/>
              </a:rPr>
              <a:t>.’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72000" y="1208114"/>
            <a:ext cx="4572000" cy="4098481"/>
          </a:xfrm>
          <a:prstGeom prst="rect">
            <a:avLst/>
          </a:prstGeom>
          <a:effectLst/>
        </p:spPr>
      </p:pic>
      <p:sp>
        <p:nvSpPr>
          <p:cNvPr id="19" name="직사각형 18"/>
          <p:cNvSpPr/>
          <p:nvPr/>
        </p:nvSpPr>
        <p:spPr>
          <a:xfrm>
            <a:off x="4572000" y="4585692"/>
            <a:ext cx="4572000" cy="701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사람은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들판에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자라는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그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흔한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풀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한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포기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, </a:t>
            </a:r>
            <a:endParaRPr lang="en-US" sz="1600" b="0" i="0" strike="noStrike" dirty="0">
              <a:solidFill>
                <a:schemeClr val="lt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나눔고딕 ExtraBold"/>
              <a:ea typeface="나눔고딕 ExtraBold"/>
            </a:endParaRPr>
          </a:p>
          <a:p>
            <a:pPr algn="ctr">
              <a:lnSpc>
                <a:spcPct val="130000"/>
              </a:lnSpc>
              <a:defRPr/>
            </a:pP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꽃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한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송이를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만들지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sz="1600" b="0" i="0" strike="noStrike" dirty="0" err="1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못한다</a:t>
            </a:r>
            <a:r>
              <a:rPr sz="1600" b="0" i="0" strike="noStrike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.</a:t>
            </a:r>
            <a:endParaRPr sz="1600" b="0" i="0" strike="noStrike" dirty="0">
              <a:solidFill>
                <a:schemeClr val="lt1"/>
              </a:solidFill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1067" y="265212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02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이름은 존재 가치의 표현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056478"/>
            <a:ext cx="2195736" cy="2017046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266419" y="1053923"/>
            <a:ext cx="1874579" cy="2017045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213006" y="1054968"/>
            <a:ext cx="2015178" cy="201600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300192" y="1056478"/>
            <a:ext cx="2843808" cy="201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7584" y="2706608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dirty="0">
                <a:solidFill>
                  <a:schemeClr val="dk1"/>
                </a:solidFill>
                <a:effectLst/>
                <a:latin typeface="나눔고딕 ExtraBold"/>
                <a:ea typeface="나눔고딕 ExtraBold"/>
              </a:rPr>
              <a:t>세탁기</a:t>
            </a:r>
            <a:endParaRPr lang="ko-KR" altLang="en-US" dirty="0">
              <a:solidFill>
                <a:schemeClr val="dk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1800" y="2706236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chemeClr val="dk1"/>
                </a:solidFill>
                <a:effectLst/>
                <a:latin typeface="나눔고딕 ExtraBold"/>
                <a:ea typeface="나눔고딕 ExtraBold"/>
              </a:rPr>
              <a:t>옷걸이</a:t>
            </a:r>
            <a:endParaRPr kumimoji="0" lang="ko-KR" altLang="en-US" sz="1600" b="0" i="0" u="none" strike="noStrike" kern="1200" cap="none" spc="0" normalizeH="0" baseline="0" dirty="0">
              <a:solidFill>
                <a:schemeClr val="dk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6096" y="2707377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빨대</a:t>
            </a:r>
            <a:endParaRPr kumimoji="0" lang="ko-KR" altLang="en-US" sz="1600" b="0" i="0" u="none" strike="noStrike" kern="1200" cap="none" spc="0" normalizeH="0" baseline="0" dirty="0">
              <a:solidFill>
                <a:schemeClr val="lt1"/>
              </a:solidFill>
              <a:latin typeface="나눔고딕 ExtraBold"/>
              <a:ea typeface="나눔고딕 Extra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280" y="2706608"/>
            <a:ext cx="1368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쓰레기통</a:t>
            </a:r>
            <a:endParaRPr kumimoji="0" lang="ko-KR" altLang="en-US" sz="1600" b="0" i="0" u="none" strike="noStrike" kern="1200" cap="none" spc="0" normalizeH="0" baseline="0" dirty="0">
              <a:solidFill>
                <a:schemeClr val="lt1"/>
              </a:solidFill>
              <a:latin typeface="나눔고딕 ExtraBold"/>
              <a:ea typeface="나눔고딕 ExtraBold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0" y="3073524"/>
            <a:ext cx="4572000" cy="264147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35696" y="5226491"/>
            <a:ext cx="1080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선생님</a:t>
            </a:r>
            <a:endParaRPr kumimoji="0" lang="ko-KR" altLang="en-US" sz="1600" b="0" i="0" u="none" strike="noStrike" kern="1200" cap="none" spc="0" normalizeH="0" baseline="0" dirty="0">
              <a:solidFill>
                <a:srgbClr val="FFFFFF"/>
              </a:solidFill>
              <a:latin typeface="나눔고딕 ExtraBold"/>
              <a:ea typeface="나눔고딕 ExtraBold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4932040" y="3073524"/>
            <a:ext cx="4211960" cy="26414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64288" y="5233764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b="0" i="0" u="none" strike="noStrike" kern="1200" cap="none" spc="0" normalizeH="0" baseline="0" dirty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학생</a:t>
            </a:r>
            <a:endParaRPr kumimoji="0" lang="en-US" altLang="ko-KR" sz="1600" b="0" i="0" u="none" strike="noStrike" kern="1200" cap="none" spc="0" normalizeH="0" baseline="0" dirty="0">
              <a:solidFill>
                <a:srgbClr val="FFFFFF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나눔고딕 ExtraBold"/>
              <a:ea typeface="나눔고딕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1067" y="265212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03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나의 가치를 아는 것이 조화의 바탕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985292"/>
            <a:ext cx="9144000" cy="4729708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0" y="981049"/>
            <a:ext cx="421196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4"/>
              </a:rPr>
              <a:t>https://www.youtube.com/watch?v=UUY2CpfGH24</a:t>
            </a:r>
            <a:endParaRPr lang="en-US" altLang="ko-KR"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31067" y="265212"/>
            <a:ext cx="536673" cy="447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내가 태어날 확률과 나의 가치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115586"/>
            <a:ext cx="4572000" cy="397416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572000" y="1115586"/>
            <a:ext cx="4572000" cy="3974162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572000" y="1115586"/>
            <a:ext cx="4572000" cy="701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kumimoji="0" lang="ko-KR" altLang="en-US" sz="1600" b="0" i="0" u="none" strike="noStrike" kern="1200" cap="none" spc="0" normalizeH="0" baseline="0" dirty="0" err="1">
                <a:solidFill>
                  <a:schemeClr val="lt1"/>
                </a:solidFill>
                <a:effectLst/>
                <a:latin typeface="나눔고딕 ExtraBold"/>
                <a:ea typeface="나눔고딕 ExtraBold"/>
              </a:rPr>
              <a:t>보이저호에서</a:t>
            </a:r>
            <a:r>
              <a:rPr kumimoji="0" lang="ko-KR" altLang="en-US" sz="1600" b="0" i="0" u="none" strike="noStrike" kern="1200" cap="none" spc="0" normalizeH="0" baseline="0" dirty="0">
                <a:solidFill>
                  <a:schemeClr val="lt1"/>
                </a:solidFill>
                <a:effectLst/>
                <a:latin typeface="나눔고딕 ExtraBold"/>
                <a:ea typeface="나눔고딕 ExtraBold"/>
              </a:rPr>
              <a:t> 찍은 지구 사진</a:t>
            </a:r>
            <a:r>
              <a:rPr kumimoji="0" lang="en-US" altLang="ko-KR" sz="1600" b="0" i="0" u="none" strike="noStrike" kern="1200" cap="none" spc="0" normalizeH="0" baseline="0" dirty="0">
                <a:solidFill>
                  <a:schemeClr val="lt1"/>
                </a:solidFill>
                <a:effectLst/>
                <a:latin typeface="나눔고딕 ExtraBold"/>
                <a:ea typeface="나눔고딕 ExtraBold"/>
              </a:rPr>
              <a:t> </a:t>
            </a:r>
          </a:p>
          <a:p>
            <a:pPr algn="ctr">
              <a:lnSpc>
                <a:spcPct val="130000"/>
              </a:lnSpc>
              <a:defRPr/>
            </a:pPr>
            <a:r>
              <a:rPr kumimoji="0" lang="en-US" altLang="ko-KR" sz="1600" b="0" i="0" u="none" strike="noStrike" kern="1200" cap="none" spc="0" normalizeH="0" baseline="0" dirty="0">
                <a:solidFill>
                  <a:schemeClr val="lt1"/>
                </a:solidFill>
                <a:effectLst/>
                <a:latin typeface="나눔고딕 ExtraBold"/>
                <a:ea typeface="나눔고딕 ExtraBold"/>
              </a:rPr>
              <a:t>(</a:t>
            </a:r>
            <a:r>
              <a:rPr kumimoji="0" lang="ko-KR" altLang="en-US" sz="1600" b="0" i="0" u="none" strike="noStrike" kern="1200" cap="none" spc="0" normalizeH="0" baseline="0" dirty="0">
                <a:solidFill>
                  <a:schemeClr val="lt1"/>
                </a:solidFill>
                <a:effectLst/>
                <a:latin typeface="나눔고딕 ExtraBold"/>
                <a:ea typeface="나눔고딕 ExtraBold"/>
              </a:rPr>
              <a:t>창백한 푸른 점</a:t>
            </a:r>
            <a:r>
              <a:rPr kumimoji="0" lang="en-US" altLang="ko-KR" sz="1600" b="0" i="0" u="none" strike="noStrike" kern="1200" cap="none" spc="0" normalizeH="0" baseline="0" dirty="0">
                <a:solidFill>
                  <a:schemeClr val="lt1"/>
                </a:solidFill>
                <a:effectLst/>
                <a:latin typeface="나눔고딕 ExtraBold"/>
                <a:ea typeface="나눔고딕 ExtraBold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1560" y="769267"/>
            <a:ext cx="7848872" cy="4176465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763688" y="1489348"/>
            <a:ext cx="5616624" cy="23762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763688" y="1561356"/>
            <a:ext cx="5616624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32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탐구하기</a:t>
            </a:r>
            <a:r>
              <a:rPr lang="ko-KR" altLang="en-US" sz="40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lang="en-US" altLang="ko-KR" sz="4000" b="1" dirty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2</a:t>
            </a:r>
            <a:r>
              <a:rPr lang="en-US" altLang="ko-KR" sz="4000" b="1" dirty="0">
                <a:solidFill>
                  <a:srgbClr val="008AF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고딕 ExtraBold"/>
                <a:ea typeface="나눔고딕 ExtraBold"/>
              </a:rPr>
              <a:t> </a:t>
            </a:r>
            <a:r>
              <a:rPr lang="ko-KR" altLang="en-US" sz="4000" b="1" dirty="0">
                <a:solidFill>
                  <a:srgbClr val="3057B9"/>
                </a:solidFill>
                <a:effectLst/>
                <a:latin typeface="나눔고딕 ExtraBold"/>
                <a:ea typeface="나눔고딕 ExtraBold"/>
              </a:rPr>
              <a:t>나의 영향력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403648" y="265212"/>
            <a:ext cx="1201124" cy="292950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21160444">
            <a:off x="1244403" y="812013"/>
            <a:ext cx="864833" cy="20454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1520" y="86426"/>
            <a:ext cx="920322" cy="79126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7544" y="265212"/>
            <a:ext cx="540865" cy="447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>
                <a:solidFill>
                  <a:schemeClr val="bg1"/>
                </a:solidFill>
              </a:rPr>
              <a:t>01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59632" y="265212"/>
            <a:ext cx="7560840" cy="461665"/>
          </a:xfrm>
          <a:prstGeom prst="rect">
            <a:avLst/>
          </a:prstGeom>
          <a:solidFill>
            <a:srgbClr val="AED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77602" y="265212"/>
            <a:ext cx="75608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>
                <a:solidFill>
                  <a:srgbClr val="002060"/>
                </a:solidFill>
                <a:latin typeface="나눔고딕 ExtraBold"/>
                <a:ea typeface="나눔고딕 ExtraBold"/>
              </a:rPr>
              <a:t>서로 도우며 먼 거리를 이동하는 철새들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131840" y="1201316"/>
            <a:ext cx="6012159" cy="451368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-2658" y="1207657"/>
            <a:ext cx="3131840" cy="2087893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0" y="3289208"/>
            <a:ext cx="3131840" cy="2425791"/>
          </a:xfrm>
          <a:prstGeom prst="rect">
            <a:avLst/>
          </a:prstGeom>
        </p:spPr>
      </p:pic>
      <p:sp>
        <p:nvSpPr>
          <p:cNvPr id="21" name="직사각형 15"/>
          <p:cNvSpPr/>
          <p:nvPr/>
        </p:nvSpPr>
        <p:spPr>
          <a:xfrm>
            <a:off x="3131840" y="4945732"/>
            <a:ext cx="6012160" cy="701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ctr" defTabSz="91440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600" i="1" u="none" strike="noStrike" kern="1200" cap="none" spc="0" normalizeH="0" baseline="0" dirty="0">
                <a:solidFill>
                  <a:srgbClr val="FFFFFF"/>
                </a:solidFill>
                <a:effectLst/>
                <a:latin typeface="나눔고딕 ExtraBold"/>
                <a:ea typeface="나눔고딕 ExtraBold"/>
              </a:rPr>
              <a:t>빨리 가려면 혼자 가고</a:t>
            </a:r>
            <a:r>
              <a:rPr kumimoji="0" lang="en-US" altLang="ko-KR" sz="1600" i="1" u="none" strike="noStrike" kern="1200" cap="none" spc="0" normalizeH="0" baseline="0" dirty="0">
                <a:solidFill>
                  <a:srgbClr val="FFFFFF"/>
                </a:solidFill>
                <a:effectLst/>
                <a:latin typeface="나눔고딕 ExtraBold"/>
                <a:ea typeface="나눔고딕 ExtraBold"/>
              </a:rPr>
              <a:t>,</a:t>
            </a:r>
            <a:r>
              <a:rPr kumimoji="0" lang="ko-KR" altLang="en-US" sz="1600" i="1" u="none" strike="noStrike" kern="1200" cap="none" spc="0" normalizeH="0" baseline="0" dirty="0">
                <a:solidFill>
                  <a:srgbClr val="FFFFFF"/>
                </a:solidFill>
                <a:effectLst/>
                <a:latin typeface="나눔고딕 ExtraBold"/>
                <a:ea typeface="나눔고딕 ExtraBold"/>
              </a:rPr>
              <a:t> 멀리 가려면 함께 가라</a:t>
            </a:r>
            <a:r>
              <a:rPr kumimoji="0" lang="en-US" altLang="ko-KR" sz="1600" i="1" u="none" strike="noStrike" kern="1200" cap="none" spc="0" normalizeH="0" baseline="0" dirty="0">
                <a:solidFill>
                  <a:srgbClr val="FFFFFF"/>
                </a:solidFill>
                <a:effectLst/>
                <a:latin typeface="나눔고딕 ExtraBold"/>
                <a:ea typeface="나눔고딕 ExtraBold"/>
              </a:rPr>
              <a:t>.</a:t>
            </a:r>
          </a:p>
          <a:p>
            <a:pPr marL="0" indent="0" algn="ctr" defTabSz="914400" rtl="0" eaLnBrk="1" latin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600" b="0" i="0" u="none" strike="noStrike" kern="1200" cap="none" spc="0" normalizeH="0" baseline="0" dirty="0">
                <a:solidFill>
                  <a:srgbClr val="FFFFFF"/>
                </a:solidFill>
                <a:effectLst/>
                <a:latin typeface="나눔고딕 ExtraBold"/>
                <a:ea typeface="나눔고딕 ExtraBold"/>
              </a:rPr>
              <a:t>-</a:t>
            </a:r>
            <a:r>
              <a:rPr kumimoji="0" lang="ko-KR" altLang="en-US" sz="1600" b="0" i="0" u="none" strike="noStrike" kern="1200" cap="none" spc="0" normalizeH="0" baseline="0" dirty="0">
                <a:solidFill>
                  <a:srgbClr val="FFFFFF"/>
                </a:solidFill>
                <a:effectLst/>
                <a:latin typeface="나눔고딕 ExtraBold"/>
                <a:ea typeface="나눔고딕 ExtraBold"/>
              </a:rPr>
              <a:t> 아프리카 속담 </a:t>
            </a:r>
            <a:r>
              <a:rPr kumimoji="0" lang="en-US" altLang="ko-KR" sz="1600" b="0" i="0" u="none" strike="noStrike" kern="1200" cap="none" spc="0" normalizeH="0" baseline="0" dirty="0">
                <a:solidFill>
                  <a:srgbClr val="FFFFFF"/>
                </a:solidFill>
                <a:effectLst/>
                <a:latin typeface="나눔고딕 ExtraBold"/>
                <a:ea typeface="나눔고딕 ExtraBold"/>
              </a:rPr>
              <a:t>-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427985" y="826003"/>
            <a:ext cx="46085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  <a:hlinkClick r:id="rId6"/>
              </a:rPr>
              <a:t>https://www.youtube.com/watch?v=5QAjfH05IUE</a:t>
            </a:r>
            <a:endParaRPr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262</Words>
  <Application>Microsoft Office PowerPoint</Application>
  <PresentationFormat>화면 슬라이드 쇼(16:10)</PresentationFormat>
  <Paragraphs>58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3" baseType="lpstr">
      <vt:lpstr>NANUMGOTHIC EXTRABOLD</vt:lpstr>
      <vt:lpstr>나눔고딕</vt:lpstr>
      <vt:lpstr>나눔고딕</vt:lpstr>
      <vt:lpstr>나눔고딕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nadali</dc:creator>
  <cp:lastModifiedBy>최 의헌</cp:lastModifiedBy>
  <cp:revision>201</cp:revision>
  <dcterms:created xsi:type="dcterms:W3CDTF">2019-07-01T11:29:51Z</dcterms:created>
  <dcterms:modified xsi:type="dcterms:W3CDTF">2023-02-24T03:06:36Z</dcterms:modified>
  <cp:version/>
</cp:coreProperties>
</file>